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9"/>
  </p:notesMasterIdLst>
  <p:handoutMasterIdLst>
    <p:handoutMasterId r:id="rId50"/>
  </p:handoutMasterIdLst>
  <p:sldIdLst>
    <p:sldId id="1370" r:id="rId2"/>
    <p:sldId id="1526" r:id="rId3"/>
    <p:sldId id="1453" r:id="rId4"/>
    <p:sldId id="1454" r:id="rId5"/>
    <p:sldId id="1455" r:id="rId6"/>
    <p:sldId id="1538" r:id="rId7"/>
    <p:sldId id="1465" r:id="rId8"/>
    <p:sldId id="1466" r:id="rId9"/>
    <p:sldId id="1469" r:id="rId10"/>
    <p:sldId id="1468" r:id="rId11"/>
    <p:sldId id="1545" r:id="rId12"/>
    <p:sldId id="1470" r:id="rId13"/>
    <p:sldId id="1472" r:id="rId14"/>
    <p:sldId id="1476" r:id="rId15"/>
    <p:sldId id="1530" r:id="rId16"/>
    <p:sldId id="1477" r:id="rId17"/>
    <p:sldId id="1478" r:id="rId18"/>
    <p:sldId id="1479" r:id="rId19"/>
    <p:sldId id="1531" r:id="rId20"/>
    <p:sldId id="1481" r:id="rId21"/>
    <p:sldId id="1480" r:id="rId22"/>
    <p:sldId id="1483" r:id="rId23"/>
    <p:sldId id="1486" r:id="rId24"/>
    <p:sldId id="1484" r:id="rId25"/>
    <p:sldId id="1516" r:id="rId26"/>
    <p:sldId id="1487" r:id="rId27"/>
    <p:sldId id="1488" r:id="rId28"/>
    <p:sldId id="1499" r:id="rId29"/>
    <p:sldId id="1500" r:id="rId30"/>
    <p:sldId id="1489" r:id="rId31"/>
    <p:sldId id="1493" r:id="rId32"/>
    <p:sldId id="1518" r:id="rId33"/>
    <p:sldId id="1507" r:id="rId34"/>
    <p:sldId id="1491" r:id="rId35"/>
    <p:sldId id="1492" r:id="rId36"/>
    <p:sldId id="1539" r:id="rId37"/>
    <p:sldId id="1508" r:id="rId38"/>
    <p:sldId id="1534" r:id="rId39"/>
    <p:sldId id="1536" r:id="rId40"/>
    <p:sldId id="1544" r:id="rId41"/>
    <p:sldId id="1547" r:id="rId42"/>
    <p:sldId id="1549" r:id="rId43"/>
    <p:sldId id="1510" r:id="rId44"/>
    <p:sldId id="1511" r:id="rId45"/>
    <p:sldId id="1537" r:id="rId46"/>
    <p:sldId id="292" r:id="rId47"/>
    <p:sldId id="146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7234" autoAdjust="0"/>
  </p:normalViewPr>
  <p:slideViewPr>
    <p:cSldViewPr snapToGrid="0">
      <p:cViewPr varScale="1">
        <p:scale>
          <a:sx n="102" d="100"/>
          <a:sy n="102" d="100"/>
        </p:scale>
        <p:origin x="138" y="15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5/17/2024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Witness" TargetMode="External"/><Relationship Id="rId7" Type="http://schemas.openxmlformats.org/officeDocument/2006/relationships/hyperlink" Target="https://en.wikipedia.org/wiki/Josephus"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en.wikipedia.org/wiki/Martyr#cite_note-3" TargetMode="External"/><Relationship Id="rId5" Type="http://schemas.openxmlformats.org/officeDocument/2006/relationships/hyperlink" Target="https://en.wikipedia.org/wiki/Bible" TargetMode="External"/><Relationship Id="rId4" Type="http://schemas.openxmlformats.org/officeDocument/2006/relationships/hyperlink" Target="https://en.wikipedia.org/wiki/New_Testa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What was the Greeks’ nickname for Rome?</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125507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 that has an ear, let him hear what the Sprit says to the churches” – 7x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 that has an ear, let him hear” – 1x – he that leads into captivity . . . Revelation 13:9-10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“Here is wisdom.  Let him who has understanding calculate the number of the beast . . .” – intro to “666” – Revelation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“Here is the mind that has wisdom” – 7 mountains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285740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 that has an ear, let him hear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“Here is wisdom” – introduction of 666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“Here is the mind that has wisdom” – 7 mountains</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104622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1320"/>
                </a:solidFill>
                <a:latin typeface="Arial" panose="020B0604020202020204" pitchFamily="34" charset="0"/>
                <a:cs typeface="Arial" panose="020B0604020202020204" pitchFamily="34" charset="0"/>
              </a:rPr>
              <a:t>Not hills “near by” like Jerusalem, Rome was actually built on these hills.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369524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298089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Arial" panose="020B0604020202020204" pitchFamily="34" charset="0"/>
              </a:rPr>
              <a:t>Evil used to fulfill God’s will:</a:t>
            </a:r>
          </a:p>
          <a:p>
            <a:pPr marL="171450" marR="0" lvl="0" indent="-171450">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Babylonians and Assyrians taking Hebrews into captivity</a:t>
            </a:r>
          </a:p>
          <a:p>
            <a:pPr marL="171450" marR="0" lvl="0" indent="-171450">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Jews/Romans crucify Jesus</a:t>
            </a:r>
          </a:p>
          <a:p>
            <a:pPr marL="171450" marR="0" lvl="0" indent="-171450">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Roman soldier piercing Jesus’ side</a:t>
            </a:r>
          </a:p>
          <a:p>
            <a:pPr marL="0" marR="0" lvl="0" indent="0">
              <a:spcBef>
                <a:spcPts val="0"/>
              </a:spcBef>
              <a:spcAft>
                <a:spcPts val="0"/>
              </a:spcAft>
              <a:buFont typeface="Symbol" panose="05050102010706020507" pitchFamily="18"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defRPr/>
            </a:pPr>
            <a:r>
              <a:rPr lang="en-US" sz="2800" b="1" dirty="0">
                <a:latin typeface="Arial" pitchFamily="34" charset="0"/>
                <a:cs typeface="Arial" pitchFamily="34" charset="0"/>
              </a:rPr>
              <a:t>Beast’s 10 horns represents 10 kings</a:t>
            </a:r>
          </a:p>
          <a:p>
            <a:pPr marL="365760" lvl="1" indent="-182880">
              <a:buFont typeface="Wingdings" panose="05000000000000000000" pitchFamily="2" charset="2"/>
              <a:buChar char="Ø"/>
              <a:defRPr/>
            </a:pPr>
            <a:r>
              <a:rPr lang="en-US" sz="2800" b="1" dirty="0">
                <a:latin typeface="Arial" pitchFamily="34" charset="0"/>
                <a:cs typeface="Arial" pitchFamily="34" charset="0"/>
              </a:rPr>
              <a:t>10 Kings not in power at time of Revelation</a:t>
            </a:r>
          </a:p>
          <a:p>
            <a:pPr marL="365760" lvl="1" indent="-182880">
              <a:buFont typeface="Wingdings" panose="05000000000000000000" pitchFamily="2" charset="2"/>
              <a:buChar char="Ø"/>
              <a:defRPr/>
            </a:pPr>
            <a:r>
              <a:rPr lang="en-US" sz="2800" b="1" dirty="0">
                <a:latin typeface="Arial" pitchFamily="34" charset="0"/>
                <a:cs typeface="Arial" pitchFamily="34" charset="0"/>
              </a:rPr>
              <a:t>10 Kings give allegiance to “Harlot”</a:t>
            </a:r>
          </a:p>
          <a:p>
            <a:pPr marL="365760" lvl="1" indent="-182880">
              <a:buFont typeface="Wingdings" panose="05000000000000000000" pitchFamily="2" charset="2"/>
              <a:buChar char="Ø"/>
              <a:defRPr/>
            </a:pPr>
            <a:r>
              <a:rPr lang="en-US" sz="2800" b="1" dirty="0">
                <a:latin typeface="Arial" pitchFamily="34" charset="0"/>
                <a:cs typeface="Arial" pitchFamily="34" charset="0"/>
              </a:rPr>
              <a:t>Lamb will defeat them; do will of the Lamb</a:t>
            </a:r>
          </a:p>
          <a:p>
            <a:pPr marL="365760" lvl="1" indent="-182880">
              <a:buFont typeface="Wingdings" panose="05000000000000000000" pitchFamily="2" charset="2"/>
              <a:buChar char="Ø"/>
              <a:defRPr/>
            </a:pPr>
            <a:r>
              <a:rPr lang="en-US" sz="2800" b="1" dirty="0">
                <a:latin typeface="Arial" pitchFamily="34" charset="0"/>
                <a:cs typeface="Arial" pitchFamily="34" charset="0"/>
              </a:rPr>
              <a:t>Will hate the “Harlot”, war against “Harlot”, defeat “Harlot”</a:t>
            </a:r>
          </a:p>
          <a:p>
            <a:pPr marL="365760" lvl="1" indent="-182880">
              <a:buFont typeface="Wingdings" panose="05000000000000000000" pitchFamily="2" charset="2"/>
              <a:buChar char="Ø"/>
              <a:defRPr/>
            </a:pPr>
            <a:r>
              <a:rPr lang="en-US" sz="2800" b="1" dirty="0">
                <a:latin typeface="Arial" pitchFamily="34" charset="0"/>
                <a:cs typeface="Arial" pitchFamily="34" charset="0"/>
              </a:rPr>
              <a:t>Once again, evil punishes evil</a:t>
            </a:r>
          </a:p>
          <a:p>
            <a:pPr marL="365760" lvl="1" indent="-182880">
              <a:buFont typeface="Wingdings" panose="05000000000000000000" pitchFamily="2" charset="2"/>
              <a:buChar char="Ø"/>
              <a:defRPr/>
            </a:pPr>
            <a:r>
              <a:rPr lang="en-US" sz="2800" b="1" dirty="0">
                <a:latin typeface="Arial" pitchFamily="34" charset="0"/>
                <a:cs typeface="Arial" pitchFamily="34" charset="0"/>
              </a:rPr>
              <a:t>“God puts in the their hearts to fulfill his will”</a:t>
            </a:r>
          </a:p>
          <a:p>
            <a:pPr marL="365760" lvl="1" indent="-182880">
              <a:buFont typeface="Wingdings" panose="05000000000000000000" pitchFamily="2" charset="2"/>
              <a:buChar char="Ø"/>
              <a:defRPr/>
            </a:pPr>
            <a:r>
              <a:rPr lang="en-US" sz="2800" b="1" dirty="0">
                <a:latin typeface="Arial" pitchFamily="34" charset="0"/>
                <a:cs typeface="Arial" pitchFamily="34" charset="0"/>
              </a:rPr>
              <a:t>God uses unrighteous to accomplish his will</a:t>
            </a:r>
          </a:p>
          <a:p>
            <a:pPr marL="365760" lvl="1" indent="-182880">
              <a:buFont typeface="Wingdings" panose="05000000000000000000" pitchFamily="2" charset="2"/>
              <a:buChar char="Ø"/>
              <a:defRPr/>
            </a:pPr>
            <a:r>
              <a:rPr lang="en-US" sz="2800" b="1" dirty="0">
                <a:latin typeface="Arial" pitchFamily="34" charset="0"/>
                <a:cs typeface="Arial" pitchFamily="34" charset="0"/>
              </a:rPr>
              <a:t>God will enforce judgment “from the inside, inner circle”</a:t>
            </a:r>
          </a:p>
          <a:p>
            <a:pPr marL="365760" lvl="1" indent="-182880">
              <a:buFont typeface="Wingdings" panose="05000000000000000000" pitchFamily="2" charset="2"/>
              <a:buChar char="Ø"/>
              <a:defRPr/>
            </a:pPr>
            <a:endParaRPr lang="en-US" sz="2800" b="1" dirty="0">
              <a:latin typeface="Arial" pitchFamily="34" charset="0"/>
              <a:cs typeface="Arial" pitchFamily="34" charset="0"/>
            </a:endParaRPr>
          </a:p>
          <a:p>
            <a:pPr marL="182880" indent="-182880">
              <a:buFont typeface="Arial" panose="020B0604020202020204" pitchFamily="34" charset="0"/>
              <a:buChar char="•"/>
              <a:defRPr/>
            </a:pPr>
            <a:r>
              <a:rPr lang="en-US" sz="2800" b="1" dirty="0">
                <a:latin typeface="Arial" pitchFamily="34" charset="0"/>
                <a:cs typeface="Arial" pitchFamily="34" charset="0"/>
              </a:rPr>
              <a:t>“10 Kings” – “10” could just mean “complete”</a:t>
            </a:r>
          </a:p>
          <a:p>
            <a:pPr marL="365760" lvl="1" indent="-182880">
              <a:buFont typeface="Wingdings" panose="05000000000000000000" pitchFamily="2" charset="2"/>
              <a:buChar char="Ø"/>
              <a:defRPr/>
            </a:pPr>
            <a:r>
              <a:rPr lang="en-US" sz="2800" b="1" dirty="0">
                <a:latin typeface="Arial" pitchFamily="34" charset="0"/>
                <a:cs typeface="Arial" pitchFamily="34" charset="0"/>
              </a:rPr>
              <a:t>“10” – literal or figurative?</a:t>
            </a:r>
          </a:p>
          <a:p>
            <a:pPr marL="365760" lvl="1" indent="-182880">
              <a:buFont typeface="Wingdings" panose="05000000000000000000" pitchFamily="2" charset="2"/>
              <a:buChar char="Ø"/>
              <a:defRPr/>
            </a:pPr>
            <a:r>
              <a:rPr lang="en-US" sz="2800" b="1" dirty="0">
                <a:latin typeface="Arial" pitchFamily="34" charset="0"/>
                <a:cs typeface="Arial" pitchFamily="34" charset="0"/>
              </a:rPr>
              <a:t>Risky to assign names to symbols in Rev. like Pre-M do</a:t>
            </a:r>
          </a:p>
          <a:p>
            <a:pPr marL="365760" lvl="1" indent="-182880">
              <a:buFont typeface="Wingdings" panose="05000000000000000000" pitchFamily="2" charset="2"/>
              <a:buChar char="Ø"/>
              <a:defRPr/>
            </a:pPr>
            <a:r>
              <a:rPr lang="en-US" sz="2800" b="1" dirty="0">
                <a:latin typeface="Arial" pitchFamily="34" charset="0"/>
                <a:cs typeface="Arial" pitchFamily="34" charset="0"/>
              </a:rPr>
              <a:t>In some cases, you may, if you remain consist with Rev. and History</a:t>
            </a:r>
          </a:p>
          <a:p>
            <a:pPr marL="365760" lvl="1" indent="-182880">
              <a:buFont typeface="Wingdings" panose="05000000000000000000" pitchFamily="2" charset="2"/>
              <a:buChar char="Ø"/>
              <a:defRPr/>
            </a:pPr>
            <a:r>
              <a:rPr lang="en-US" sz="2800" b="1" dirty="0">
                <a:latin typeface="Arial" pitchFamily="34" charset="0"/>
                <a:cs typeface="Arial" pitchFamily="34" charset="0"/>
              </a:rPr>
              <a:t>History says there are literally 10 kings that take out Rome</a:t>
            </a:r>
          </a:p>
          <a:p>
            <a:pPr marL="0" lvl="0" indent="-182880">
              <a:buFont typeface="Wingdings" panose="05000000000000000000" pitchFamily="2" charset="2"/>
              <a:buNone/>
              <a:defRPr/>
            </a:pPr>
            <a:endParaRPr lang="en-US" sz="2800" b="1"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261164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Alaric the Goth King</a:t>
            </a:r>
          </a:p>
          <a:p>
            <a:pPr marL="182880" indent="-182880">
              <a:buFont typeface="Arial" panose="020B0604020202020204" pitchFamily="34" charset="0"/>
              <a:buChar char="•"/>
            </a:pPr>
            <a:r>
              <a:rPr lang="en-US" b="1" dirty="0"/>
              <a:t>Lost Ark – 410 AD destroyed Rome; took gold and silver</a:t>
            </a:r>
          </a:p>
          <a:p>
            <a:pPr marL="182880" indent="-182880">
              <a:buFont typeface="Arial" panose="020B0604020202020204" pitchFamily="34" charset="0"/>
              <a:buChar char="•"/>
            </a:pPr>
            <a:r>
              <a:rPr lang="en-US" b="1" dirty="0"/>
              <a:t>Died and buried in S. Italy</a:t>
            </a:r>
          </a:p>
          <a:p>
            <a:pPr marL="182880" indent="-182880">
              <a:buFont typeface="Arial" panose="020B0604020202020204" pitchFamily="34" charset="0"/>
              <a:buChar char="•"/>
            </a:pPr>
            <a:r>
              <a:rPr lang="en-US" b="1" dirty="0"/>
              <a:t>Hitler searched for Alaric’s treasure hoping to find lost ark</a:t>
            </a:r>
          </a:p>
          <a:p>
            <a:endParaRPr lang="en-US" b="1" dirty="0"/>
          </a:p>
          <a:p>
            <a:r>
              <a:rPr lang="en-US" b="1" dirty="0"/>
              <a:t>Clive Owens “King Arthur”</a:t>
            </a:r>
          </a:p>
          <a:p>
            <a:pPr marL="182880" indent="-182880">
              <a:buFont typeface="Arial" panose="020B0604020202020204" pitchFamily="34" charset="0"/>
              <a:buChar char="•"/>
            </a:pPr>
            <a:r>
              <a:rPr lang="en-US" b="1" dirty="0"/>
              <a:t>Saxon incursion from N. Britain; Rome pulled out of Rome</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329050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“Jesus”, “blood of Lamb” – Christian, not Jews</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Is everyone in agreement with these observations?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This question is not to bait anyone, or set anyone up.  </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Facts are necessary in order for 7 Kings + 1 to make sense</a:t>
            </a:r>
          </a:p>
          <a:p>
            <a:endParaRPr lang="en-US" b="1" dirty="0">
              <a:solidFill>
                <a:srgbClr val="001320"/>
              </a:solidFill>
              <a:latin typeface="Arial" panose="020B0604020202020204" pitchFamily="34" charset="0"/>
              <a:cs typeface="Arial" panose="020B0604020202020204" pitchFamily="34" charset="0"/>
            </a:endParaRPr>
          </a:p>
          <a:p>
            <a:pPr marL="514350" indent="-514350">
              <a:buFont typeface="+mj-lt"/>
              <a:buAutoNum type="arabicPeriod"/>
            </a:pPr>
            <a:r>
              <a:rPr lang="en-US" sz="2600" b="1" dirty="0">
                <a:latin typeface="Arial" panose="020B0604020202020204" pitchFamily="34" charset="0"/>
                <a:cs typeface="Arial" panose="020B0604020202020204" pitchFamily="34" charset="0"/>
              </a:rPr>
              <a:t>Rev 7:14 – Souls beneath altar are Christians</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Revelation written after church established</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 20:14 – Beheaded for witness of Jesus</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 12:11 – Overcame Satan with blood of Lamb</a:t>
            </a:r>
          </a:p>
          <a:p>
            <a:pPr marL="514350" indent="-514350">
              <a:buAutoNum type="arabicPeriod" startAt="2"/>
            </a:pPr>
            <a:r>
              <a:rPr lang="en-US" sz="2600" b="1" dirty="0">
                <a:latin typeface="Arial" panose="020B0604020202020204" pitchFamily="34" charset="0"/>
                <a:cs typeface="Arial" panose="020B0604020202020204" pitchFamily="34" charset="0"/>
              </a:rPr>
              <a:t>Rev 16:6 – Villain shed blood of Christians</a:t>
            </a:r>
          </a:p>
          <a:p>
            <a:pPr marL="514350" indent="-514350">
              <a:buAutoNum type="arabicPeriod" startAt="2"/>
            </a:pPr>
            <a:r>
              <a:rPr lang="en-US" sz="2600" b="1" dirty="0">
                <a:latin typeface="Arial" panose="020B0604020202020204" pitchFamily="34" charset="0"/>
                <a:cs typeface="Arial" panose="020B0604020202020204" pitchFamily="34" charset="0"/>
              </a:rPr>
              <a:t>Rev 17:11 – All 8 kings in judgment, go into perdition</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Villain is not a single person – it is a group of individuals</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Who are these 7 kings + 1?</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Opinions vary depending upon agenda</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17804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One of few topics in Revelation that the 68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95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and independents agree upon in principle</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But, not in application</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Question:  7 kings + 1 claim of 69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contains an error.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1320"/>
                </a:solidFill>
                <a:latin typeface="Arial" panose="020B0604020202020204" pitchFamily="34" charset="0"/>
                <a:cs typeface="Arial" panose="020B0604020202020204" pitchFamily="34" charset="0"/>
              </a:rPr>
              <a:t>What is the error?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Answer:  </a:t>
            </a:r>
          </a:p>
          <a:p>
            <a:pPr marL="228600" indent="-228600">
              <a:buFont typeface="+mj-lt"/>
              <a:buAutoNum type="arabicPeriod"/>
            </a:pPr>
            <a:r>
              <a:rPr lang="en-US" b="1" dirty="0">
                <a:solidFill>
                  <a:srgbClr val="001320"/>
                </a:solidFill>
                <a:latin typeface="Arial" panose="020B0604020202020204" pitchFamily="34" charset="0"/>
                <a:cs typeface="Arial" panose="020B0604020202020204" pitchFamily="34" charset="0"/>
              </a:rPr>
              <a:t>Julius Caesar &amp; Augustus did not know what a Christian is!  How can they be guilty of shedding the blood of Christians?</a:t>
            </a:r>
          </a:p>
          <a:p>
            <a:pPr marL="228600" indent="-228600">
              <a:buFont typeface="+mj-lt"/>
              <a:buAutoNum type="arabicPeriod"/>
            </a:pPr>
            <a:r>
              <a:rPr lang="en-US" b="1" dirty="0">
                <a:solidFill>
                  <a:srgbClr val="001320"/>
                </a:solidFill>
                <a:latin typeface="Arial" panose="020B0604020202020204" pitchFamily="34" charset="0"/>
                <a:cs typeface="Arial" panose="020B0604020202020204" pitchFamily="34" charset="0"/>
              </a:rPr>
              <a:t>Domitian is missing - </a:t>
            </a:r>
            <a:r>
              <a:rPr lang="en-US" sz="1200" b="1" dirty="0">
                <a:latin typeface="Arial" panose="020B0604020202020204" pitchFamily="34" charset="0"/>
                <a:cs typeface="Arial" panose="020B0604020202020204" pitchFamily="34" charset="0"/>
              </a:rPr>
              <a:t>Jerome (347-420 AD) said Nero and Domitian both persecuted Christians</a:t>
            </a:r>
            <a:endParaRPr lang="en-US" b="1" dirty="0">
              <a:solidFill>
                <a:srgbClr val="001320"/>
              </a:solidFill>
              <a:latin typeface="Arial" panose="020B0604020202020204" pitchFamily="34" charset="0"/>
              <a:cs typeface="Arial" panose="020B0604020202020204" pitchFamily="34" charset="0"/>
            </a:endParaRPr>
          </a:p>
          <a:p>
            <a:endParaRPr lang="en-US" b="1" dirty="0">
              <a:solidFill>
                <a:srgbClr val="001320"/>
              </a:solidFill>
              <a:latin typeface="Arial" panose="020B060402020202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Arial" panose="020B0604020202020204" pitchFamily="34" charset="0"/>
              </a:rPr>
              <a:t>Online Revelation forums:</a:t>
            </a:r>
          </a:p>
          <a:p>
            <a:pPr marL="171450" marR="0" lvl="0" indent="-171450">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68 </a:t>
            </a:r>
            <a:r>
              <a:rPr lang="en-US" sz="1200" b="1" dirty="0" err="1">
                <a:effectLst/>
                <a:latin typeface="Arial" panose="020B0604020202020204" pitchFamily="34" charset="0"/>
                <a:ea typeface="Calibri" panose="020F0502020204030204" pitchFamily="34" charset="0"/>
                <a:cs typeface="Arial" panose="020B0604020202020204" pitchFamily="34" charset="0"/>
              </a:rPr>
              <a:t>AD’ers</a:t>
            </a:r>
            <a:r>
              <a:rPr lang="en-US" sz="1200" b="1" dirty="0">
                <a:effectLst/>
                <a:latin typeface="Arial" panose="020B0604020202020204" pitchFamily="34" charset="0"/>
                <a:ea typeface="Calibri" panose="020F0502020204030204" pitchFamily="34" charset="0"/>
                <a:cs typeface="Arial" panose="020B0604020202020204" pitchFamily="34" charset="0"/>
              </a:rPr>
              <a:t> claim Domitian not part of persecution</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28</a:t>
            </a:fld>
            <a:endParaRPr lang="en-US"/>
          </a:p>
        </p:txBody>
      </p:sp>
    </p:spTree>
    <p:extLst>
      <p:ext uri="{BB962C8B-B14F-4D97-AF65-F5344CB8AC3E}">
        <p14:creationId xmlns:p14="http://schemas.microsoft.com/office/powerpoint/2010/main" val="178950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One of few topics in Revelation that the 68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95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and independents agree upon in principle</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But, not in application</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Question:  7 kings + 1 claim of 69 </a:t>
            </a:r>
            <a:r>
              <a:rPr lang="en-US" b="1" dirty="0" err="1">
                <a:solidFill>
                  <a:srgbClr val="001320"/>
                </a:solidFill>
                <a:latin typeface="Arial" panose="020B0604020202020204" pitchFamily="34" charset="0"/>
                <a:cs typeface="Arial" panose="020B0604020202020204" pitchFamily="34" charset="0"/>
              </a:rPr>
              <a:t>AD’ers</a:t>
            </a:r>
            <a:r>
              <a:rPr lang="en-US" b="1" dirty="0">
                <a:solidFill>
                  <a:srgbClr val="001320"/>
                </a:solidFill>
                <a:latin typeface="Arial" panose="020B0604020202020204" pitchFamily="34" charset="0"/>
                <a:cs typeface="Arial" panose="020B0604020202020204" pitchFamily="34" charset="0"/>
              </a:rPr>
              <a:t> contains an error.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1320"/>
                </a:solidFill>
                <a:latin typeface="Arial" panose="020B0604020202020204" pitchFamily="34" charset="0"/>
                <a:cs typeface="Arial" panose="020B0604020202020204" pitchFamily="34" charset="0"/>
              </a:rPr>
              <a:t>What is the error?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Answer:  </a:t>
            </a:r>
          </a:p>
          <a:p>
            <a:pPr marL="228600" indent="-228600">
              <a:buFont typeface="+mj-lt"/>
              <a:buAutoNum type="arabicPeriod"/>
            </a:pPr>
            <a:r>
              <a:rPr lang="en-US" b="1" dirty="0">
                <a:solidFill>
                  <a:srgbClr val="001320"/>
                </a:solidFill>
                <a:latin typeface="Arial" panose="020B0604020202020204" pitchFamily="34" charset="0"/>
                <a:cs typeface="Arial" panose="020B0604020202020204" pitchFamily="34" charset="0"/>
              </a:rPr>
              <a:t>Nero is missing</a:t>
            </a:r>
          </a:p>
          <a:p>
            <a:pPr marL="228600" indent="-228600">
              <a:buFont typeface="+mj-lt"/>
              <a:buAutoNum type="arabicPeriod"/>
            </a:pPr>
            <a:r>
              <a:rPr lang="en-US" b="1" dirty="0">
                <a:solidFill>
                  <a:srgbClr val="001320"/>
                </a:solidFill>
                <a:latin typeface="Arial" panose="020B0604020202020204" pitchFamily="34" charset="0"/>
                <a:cs typeface="Arial" panose="020B0604020202020204" pitchFamily="34" charset="0"/>
              </a:rPr>
              <a:t>Trajan does not belong</a:t>
            </a:r>
          </a:p>
          <a:p>
            <a:endParaRPr lang="en-US" b="1" dirty="0">
              <a:solidFill>
                <a:srgbClr val="001320"/>
              </a:solidFill>
              <a:latin typeface="Arial" panose="020B060402020202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Arial" panose="020B0604020202020204" pitchFamily="34" charset="0"/>
              </a:rPr>
              <a:t>Online Revelation forums:</a:t>
            </a:r>
          </a:p>
          <a:p>
            <a:pPr marL="171450" marR="0" lvl="0" indent="-171450">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95 </a:t>
            </a:r>
            <a:r>
              <a:rPr lang="en-US" sz="1200" b="1" dirty="0" err="1">
                <a:effectLst/>
                <a:latin typeface="Arial" panose="020B0604020202020204" pitchFamily="34" charset="0"/>
                <a:ea typeface="Calibri" panose="020F0502020204030204" pitchFamily="34" charset="0"/>
                <a:cs typeface="Arial" panose="020B0604020202020204" pitchFamily="34" charset="0"/>
              </a:rPr>
              <a:t>AD’ers</a:t>
            </a:r>
            <a:r>
              <a:rPr lang="en-US" sz="1200" b="1" dirty="0">
                <a:effectLst/>
                <a:latin typeface="Arial" panose="020B0604020202020204" pitchFamily="34" charset="0"/>
                <a:ea typeface="Calibri" panose="020F0502020204030204" pitchFamily="34" charset="0"/>
                <a:cs typeface="Arial" panose="020B0604020202020204" pitchFamily="34" charset="0"/>
              </a:rPr>
              <a:t> claim Nero not as bad as Domitian was</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387599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Just like that, the judgment of villain of Revelation has occurred.</a:t>
            </a:r>
          </a:p>
          <a:p>
            <a:endParaRPr lang="en-US" b="1" dirty="0"/>
          </a:p>
          <a:p>
            <a:r>
              <a:rPr lang="en-US" b="1" dirty="0"/>
              <a:t>Armageddon is simply God settling his differences with the villain.  </a:t>
            </a:r>
          </a:p>
          <a:p>
            <a:pPr marL="342900" indent="-342900">
              <a:buFontTx/>
              <a:buChar char="-"/>
            </a:pPr>
            <a:r>
              <a:rPr lang="en-US" b="1" dirty="0"/>
              <a:t>No huge fanfare</a:t>
            </a:r>
          </a:p>
          <a:p>
            <a:pPr marL="342900" indent="-342900">
              <a:buFontTx/>
              <a:buChar char="-"/>
            </a:pPr>
            <a:r>
              <a:rPr lang="en-US" b="1" dirty="0"/>
              <a:t>No elaborate events occurring</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97596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Asian clergy who were eye-witness to John the Apostle after Patmos were also contemporaries of Irenaeus.  </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371554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dirty="0">
                <a:latin typeface="Arial" panose="020B0604020202020204" pitchFamily="34" charset="0"/>
                <a:cs typeface="Arial" panose="020B0604020202020204" pitchFamily="34" charset="0"/>
              </a:rPr>
              <a:t>Irenaeus (~120 - ~200)</a:t>
            </a:r>
          </a:p>
          <a:p>
            <a:pPr marL="0" marR="0" lvl="0" indent="0">
              <a:spcBef>
                <a:spcPts val="0"/>
              </a:spcBef>
              <a:spcAft>
                <a:spcPts val="0"/>
              </a:spcAft>
              <a:buFont typeface="Symbol" panose="05050102010706020507" pitchFamily="18" charset="2"/>
              <a:buNone/>
            </a:pPr>
            <a:endParaRPr lang="en-US" sz="2000" b="1" dirty="0">
              <a:effectLst/>
              <a:latin typeface="Courier New" panose="02070309020205020404" pitchFamily="49"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2000" b="1" dirty="0">
                <a:effectLst/>
                <a:latin typeface="Courier New" panose="02070309020205020404" pitchFamily="49" charset="0"/>
                <a:ea typeface="Calibri" panose="020F0502020204030204" pitchFamily="34" charset="0"/>
                <a:cs typeface="Times New Roman" panose="02020603050405020304" pitchFamily="18" charset="0"/>
              </a:rPr>
              <a:t>Who are you going to trust?</a:t>
            </a:r>
          </a:p>
          <a:p>
            <a:pPr marL="171450" marR="0" lvl="0" indent="-171450">
              <a:spcBef>
                <a:spcPts val="0"/>
              </a:spcBef>
              <a:spcAft>
                <a:spcPts val="0"/>
              </a:spcAft>
              <a:buFont typeface="Arial" panose="020B0604020202020204" pitchFamily="34" charset="0"/>
              <a:buChar char="•"/>
            </a:pPr>
            <a:r>
              <a:rPr lang="en-US" sz="2000" b="1" dirty="0">
                <a:effectLst/>
                <a:latin typeface="Courier New" panose="02070309020205020404" pitchFamily="49" charset="0"/>
                <a:ea typeface="Calibri" panose="020F0502020204030204" pitchFamily="34" charset="0"/>
                <a:cs typeface="Times New Roman" panose="02020603050405020304" pitchFamily="18" charset="0"/>
              </a:rPr>
              <a:t>Monday morning arm-chair quarterback?</a:t>
            </a:r>
          </a:p>
          <a:p>
            <a:pPr marL="171450" marR="0" lvl="0" indent="-171450">
              <a:spcBef>
                <a:spcPts val="0"/>
              </a:spcBef>
              <a:spcAft>
                <a:spcPts val="0"/>
              </a:spcAft>
              <a:buFont typeface="Arial" panose="020B0604020202020204" pitchFamily="34" charset="0"/>
              <a:buChar char="•"/>
            </a:pPr>
            <a:r>
              <a:rPr lang="en-US" sz="2000" b="1" dirty="0">
                <a:effectLst/>
                <a:latin typeface="Courier New" panose="02070309020205020404" pitchFamily="49" charset="0"/>
                <a:ea typeface="Calibri" panose="020F0502020204030204" pitchFamily="34" charset="0"/>
                <a:cs typeface="Times New Roman" panose="02020603050405020304" pitchFamily="18" charset="0"/>
              </a:rPr>
              <a:t>Irenaeus, who had direct access to eye-witnesses of the Apostle John? </a:t>
            </a:r>
          </a:p>
          <a:p>
            <a:pPr marL="0" marR="0" lvl="0" indent="0">
              <a:spcBef>
                <a:spcPts val="0"/>
              </a:spcBef>
              <a:spcAft>
                <a:spcPts val="0"/>
              </a:spcAft>
              <a:buFont typeface="Arial" panose="020B0604020202020204" pitchFamily="34" charset="0"/>
              <a:buNone/>
            </a:pPr>
            <a:endParaRPr lang="en-US" sz="2000" b="1" dirty="0">
              <a:effectLst/>
              <a:latin typeface="Courier New" panose="020703090202050204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1288987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This alignment does not contradict:</a:t>
            </a:r>
          </a:p>
          <a:p>
            <a:pPr marL="342900" indent="-34290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History</a:t>
            </a:r>
          </a:p>
          <a:p>
            <a:pPr marL="342900" indent="-34290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Revelation</a:t>
            </a:r>
          </a:p>
          <a:p>
            <a:pPr marL="342900" indent="-34290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Early Historians</a:t>
            </a:r>
          </a:p>
          <a:p>
            <a:pPr marL="342900" indent="-34290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Early Church Leaders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Can these 7 kings + 1 be alignment with history, and be logically proven?</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Yes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Ch. 17 is about positively identifying the villain of Revelation</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32</a:t>
            </a:fld>
            <a:endParaRPr lang="en-US"/>
          </a:p>
        </p:txBody>
      </p:sp>
    </p:spTree>
    <p:extLst>
      <p:ext uri="{BB962C8B-B14F-4D97-AF65-F5344CB8AC3E}">
        <p14:creationId xmlns:p14="http://schemas.microsoft.com/office/powerpoint/2010/main" val="72798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sz="1200" b="1" dirty="0">
                <a:latin typeface="Arial" panose="020B0604020202020204" pitchFamily="34" charset="0"/>
                <a:cs typeface="Arial" panose="020B0604020202020204" pitchFamily="34" charset="0"/>
              </a:rPr>
              <a:t>Jerome (347-420 AD)</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latin typeface="Arial" panose="020B0604020202020204" pitchFamily="34" charset="0"/>
                <a:cs typeface="Arial" panose="020B0604020202020204" pitchFamily="34" charset="0"/>
              </a:rPr>
              <a:t>Start with Nero because Nero’s started 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wave of persecution of Saints</a:t>
            </a:r>
          </a:p>
          <a:p>
            <a:pPr marL="457200" lvl="0" indent="-457200">
              <a:buFont typeface="Courier New" panose="02070309020205020404" pitchFamily="49" charset="0"/>
              <a:buChar char="o"/>
            </a:pPr>
            <a:r>
              <a:rPr lang="en-US" sz="1200" b="1" dirty="0">
                <a:latin typeface="Arial" panose="020B0604020202020204" pitchFamily="34" charset="0"/>
                <a:cs typeface="Arial" panose="020B0604020202020204" pitchFamily="34" charset="0"/>
              </a:rPr>
              <a:t>Domitian started 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wave of persecution of Saints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None/>
            </a:pPr>
            <a:r>
              <a:rPr lang="en-US" b="1" dirty="0">
                <a:solidFill>
                  <a:srgbClr val="001320"/>
                </a:solidFill>
                <a:latin typeface="Arial" panose="020B0604020202020204" pitchFamily="34" charset="0"/>
                <a:cs typeface="Arial" panose="020B0604020202020204" pitchFamily="34" charset="0"/>
              </a:rPr>
              <a:t>Does Nerva’s reign accurately reflect the end of the “7 kings + 1”?</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What is so special about Trajan and Hadrian, who followed Nerva as Caesars? </a:t>
            </a:r>
          </a:p>
          <a:p>
            <a:pPr marL="365760" lvl="1" indent="-171450">
              <a:buFont typeface="Courier New" panose="02070309020205020404" pitchFamily="49" charset="0"/>
              <a:buChar char="o"/>
            </a:pPr>
            <a:r>
              <a:rPr lang="en-US" b="1" dirty="0">
                <a:solidFill>
                  <a:srgbClr val="001320"/>
                </a:solidFill>
                <a:latin typeface="Arial" panose="020B0604020202020204" pitchFamily="34" charset="0"/>
                <a:cs typeface="Arial" panose="020B0604020202020204" pitchFamily="34" charset="0"/>
              </a:rPr>
              <a:t>Why are they not part of the 7 Kings + 1 that are going into perdition?  </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33</a:t>
            </a:fld>
            <a:endParaRPr lang="en-US"/>
          </a:p>
        </p:txBody>
      </p:sp>
    </p:spTree>
    <p:extLst>
      <p:ext uri="{BB962C8B-B14F-4D97-AF65-F5344CB8AC3E}">
        <p14:creationId xmlns:p14="http://schemas.microsoft.com/office/powerpoint/2010/main" val="426123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Trajan’s name is not on that list of 7 Kings + 1 when aligned with history.  </a:t>
            </a:r>
          </a:p>
          <a:p>
            <a:endParaRPr lang="en-US" b="1" dirty="0"/>
          </a:p>
          <a:p>
            <a:r>
              <a:rPr lang="en-US" b="1" dirty="0"/>
              <a:t>Trajan was NOT perfect, but he did what he could do.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34</a:t>
            </a:fld>
            <a:endParaRPr lang="en-US"/>
          </a:p>
        </p:txBody>
      </p:sp>
    </p:spTree>
    <p:extLst>
      <p:ext uri="{BB962C8B-B14F-4D97-AF65-F5344CB8AC3E}">
        <p14:creationId xmlns:p14="http://schemas.microsoft.com/office/powerpoint/2010/main" val="226158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kings + 1</a:t>
            </a:r>
          </a:p>
          <a:p>
            <a:endParaRPr lang="en-US" b="1" dirty="0"/>
          </a:p>
          <a:p>
            <a:r>
              <a:rPr lang="en-US" b="1" dirty="0"/>
              <a:t>Trajan and Hadrian also shown.</a:t>
            </a:r>
          </a:p>
          <a:p>
            <a:endParaRPr lang="en-US" b="1" dirty="0"/>
          </a:p>
          <a:p>
            <a:r>
              <a:rPr lang="en-US" b="1" dirty="0"/>
              <a:t>They do not belong in the list of 7 kings + 1, but they are being drawn into the discussion by 95 </a:t>
            </a:r>
            <a:r>
              <a:rPr lang="en-US" b="1" dirty="0" err="1"/>
              <a:t>AD’ers</a:t>
            </a:r>
            <a:endParaRPr lang="en-US" b="1" dirty="0"/>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36</a:t>
            </a:fld>
            <a:endParaRPr lang="en-US"/>
          </a:p>
        </p:txBody>
      </p:sp>
    </p:spTree>
    <p:extLst>
      <p:ext uri="{BB962C8B-B14F-4D97-AF65-F5344CB8AC3E}">
        <p14:creationId xmlns:p14="http://schemas.microsoft.com/office/powerpoint/2010/main" val="394198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39</a:t>
            </a:fld>
            <a:endParaRPr lang="en-US"/>
          </a:p>
        </p:txBody>
      </p:sp>
    </p:spTree>
    <p:extLst>
      <p:ext uri="{BB962C8B-B14F-4D97-AF65-F5344CB8AC3E}">
        <p14:creationId xmlns:p14="http://schemas.microsoft.com/office/powerpoint/2010/main" val="367909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not describe</a:t>
            </a:r>
          </a:p>
          <a:p>
            <a:pPr marL="182880" indent="-182880">
              <a:buFont typeface="Arial" panose="020B0604020202020204" pitchFamily="34" charset="0"/>
              <a:buChar char="•"/>
            </a:pPr>
            <a:r>
              <a:rPr lang="en-US" b="1" dirty="0"/>
              <a:t>Egypt?</a:t>
            </a:r>
          </a:p>
          <a:p>
            <a:pPr marL="182880" indent="-182880">
              <a:buFont typeface="Arial" panose="020B0604020202020204" pitchFamily="34" charset="0"/>
              <a:buChar char="•"/>
            </a:pPr>
            <a:r>
              <a:rPr lang="en-US" b="1" dirty="0"/>
              <a:t>Israel?</a:t>
            </a:r>
          </a:p>
          <a:p>
            <a:pPr marL="182880" indent="-182880">
              <a:buFont typeface="Arial" panose="020B0604020202020204" pitchFamily="34" charset="0"/>
              <a:buChar char="•"/>
            </a:pPr>
            <a:r>
              <a:rPr lang="en-US" b="1" dirty="0"/>
              <a:t>Babylon?</a:t>
            </a:r>
          </a:p>
          <a:p>
            <a:pPr marL="182880" indent="-182880">
              <a:buFont typeface="Arial" panose="020B0604020202020204" pitchFamily="34" charset="0"/>
              <a:buChar char="•"/>
            </a:pPr>
            <a:r>
              <a:rPr lang="en-US" b="1" dirty="0"/>
              <a:t>Assyrians?</a:t>
            </a:r>
          </a:p>
          <a:p>
            <a:pPr marL="182880" indent="-182880">
              <a:buFont typeface="Arial" panose="020B0604020202020204" pitchFamily="34" charset="0"/>
              <a:buChar char="•"/>
            </a:pPr>
            <a:r>
              <a:rPr lang="en-US" b="1" dirty="0"/>
              <a:t>Persians?</a:t>
            </a:r>
          </a:p>
          <a:p>
            <a:pPr marL="0" indent="0">
              <a:buFontTx/>
              <a:buNone/>
            </a:pPr>
            <a:endParaRPr lang="en-US" b="1" dirty="0"/>
          </a:p>
          <a:p>
            <a:pPr marL="0" indent="0">
              <a:buFontTx/>
              <a:buNone/>
            </a:pPr>
            <a:r>
              <a:rPr lang="en-US" b="1" dirty="0"/>
              <a:t>Only 1 power that existed in the last half of the 1</a:t>
            </a:r>
            <a:r>
              <a:rPr lang="en-US" b="1" baseline="30000" dirty="0"/>
              <a:t>st</a:t>
            </a:r>
            <a:r>
              <a:rPr lang="en-US" b="1" dirty="0"/>
              <a:t> century who satisfies all of these characteristics – Rome</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40</a:t>
            </a:fld>
            <a:endParaRPr lang="en-US"/>
          </a:p>
        </p:txBody>
      </p:sp>
    </p:spTree>
    <p:extLst>
      <p:ext uri="{BB962C8B-B14F-4D97-AF65-F5344CB8AC3E}">
        <p14:creationId xmlns:p14="http://schemas.microsoft.com/office/powerpoint/2010/main" val="3893475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 and over we find Revelation perfectly paralleling history without contradiction.  </a:t>
            </a:r>
          </a:p>
          <a:p>
            <a:endParaRPr lang="en-US" b="1" dirty="0"/>
          </a:p>
          <a:p>
            <a:r>
              <a:rPr lang="en-US" b="1" dirty="0"/>
              <a:t>Easily defended.</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42</a:t>
            </a:fld>
            <a:endParaRPr lang="en-US"/>
          </a:p>
        </p:txBody>
      </p:sp>
    </p:spTree>
    <p:extLst>
      <p:ext uri="{BB962C8B-B14F-4D97-AF65-F5344CB8AC3E}">
        <p14:creationId xmlns:p14="http://schemas.microsoft.com/office/powerpoint/2010/main" val="3925023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Arial" panose="020B0604020202020204" pitchFamily="34" charset="0"/>
                <a:cs typeface="Arial" panose="020B0604020202020204" pitchFamily="34" charset="0"/>
              </a:rPr>
              <a:t>KJV likes to use “martyr” if referring to someone who dies for their beliefs.</a:t>
            </a: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That definition of the word “martyr” came along, apparently, after the Bible was written.</a:t>
            </a: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Original meaning of this word did not necessitate the death of the one who prophesies.</a:t>
            </a:r>
          </a:p>
          <a:p>
            <a:endParaRPr lang="en-US" b="1" dirty="0">
              <a:solidFill>
                <a:schemeClr val="tx1"/>
              </a:solidFill>
              <a:latin typeface="Arial" panose="020B0604020202020204" pitchFamily="34" charset="0"/>
              <a:cs typeface="Arial" panose="020B0604020202020204" pitchFamily="34" charset="0"/>
            </a:endParaRPr>
          </a:p>
          <a:p>
            <a:pPr algn="l"/>
            <a:r>
              <a:rPr lang="en-US" b="1" i="0" dirty="0">
                <a:solidFill>
                  <a:schemeClr val="tx1"/>
                </a:solidFill>
                <a:effectLst/>
                <a:latin typeface="Arial" panose="020B0604020202020204" pitchFamily="34" charset="0"/>
                <a:cs typeface="Arial" panose="020B0604020202020204" pitchFamily="34" charset="0"/>
              </a:rPr>
              <a:t>The word martyr itself derives from the Greek for “witness”, originally applied to the apostles who had witnessed Christ's life and resurrection. Later it was used to describe those who, arrested and on trial, admitted to being Christians.</a:t>
            </a:r>
          </a:p>
          <a:p>
            <a:pPr algn="l"/>
            <a:endParaRPr lang="en-US" b="1"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Arial" panose="020B0604020202020204" pitchFamily="34" charset="0"/>
                <a:cs typeface="Arial" panose="020B0604020202020204" pitchFamily="34" charset="0"/>
              </a:rPr>
              <a:t>https://en.wikipedia.org/wiki/Martyr</a:t>
            </a:r>
          </a:p>
          <a:p>
            <a:pPr marL="171450" indent="-171450" algn="l">
              <a:buFont typeface="Arial" panose="020B0604020202020204" pitchFamily="34" charset="0"/>
              <a:buChar char="•"/>
            </a:pPr>
            <a:r>
              <a:rPr lang="en-US" b="1" i="0" dirty="0">
                <a:solidFill>
                  <a:schemeClr val="tx1"/>
                </a:solidFill>
                <a:effectLst/>
                <a:latin typeface="Arial" panose="020B0604020202020204" pitchFamily="34" charset="0"/>
              </a:rPr>
              <a:t>In its original meaning, the word martyr, meaning </a:t>
            </a:r>
            <a:r>
              <a:rPr lang="en-US" b="1" i="1" u="none" strike="noStrike" dirty="0">
                <a:solidFill>
                  <a:schemeClr val="tx1"/>
                </a:solidFill>
                <a:effectLst/>
                <a:latin typeface="Arial" panose="020B0604020202020204" pitchFamily="34" charset="0"/>
                <a:hlinkClick r:id="rId3" tooltip="Witness">
                  <a:extLst>
                    <a:ext uri="{A12FA001-AC4F-418D-AE19-62706E023703}">
                      <ahyp:hlinkClr xmlns:ahyp="http://schemas.microsoft.com/office/drawing/2018/hyperlinkcolor" val="tx"/>
                    </a:ext>
                  </a:extLst>
                </a:hlinkClick>
              </a:rPr>
              <a:t>witness</a:t>
            </a:r>
            <a:r>
              <a:rPr lang="en-US" b="1" i="0" dirty="0">
                <a:solidFill>
                  <a:schemeClr val="tx1"/>
                </a:solidFill>
                <a:effectLst/>
                <a:latin typeface="Arial" panose="020B0604020202020204" pitchFamily="34" charset="0"/>
              </a:rPr>
              <a:t>, was used in the secular sphere as well as in the </a:t>
            </a:r>
            <a:r>
              <a:rPr lang="en-US" b="1" i="0" u="none" strike="noStrike" dirty="0">
                <a:solidFill>
                  <a:schemeClr val="tx1"/>
                </a:solidFill>
                <a:effectLst/>
                <a:latin typeface="Arial" panose="020B0604020202020204" pitchFamily="34" charset="0"/>
                <a:hlinkClick r:id="rId4" tooltip="New Testament">
                  <a:extLst>
                    <a:ext uri="{A12FA001-AC4F-418D-AE19-62706E023703}">
                      <ahyp:hlinkClr xmlns:ahyp="http://schemas.microsoft.com/office/drawing/2018/hyperlinkcolor" val="tx"/>
                    </a:ext>
                  </a:extLst>
                </a:hlinkClick>
              </a:rPr>
              <a:t>New Testament</a:t>
            </a:r>
            <a:r>
              <a:rPr lang="en-US" b="1" i="0" dirty="0">
                <a:solidFill>
                  <a:schemeClr val="tx1"/>
                </a:solidFill>
                <a:effectLst/>
                <a:latin typeface="Arial" panose="020B0604020202020204" pitchFamily="34" charset="0"/>
              </a:rPr>
              <a:t> of the </a:t>
            </a:r>
            <a:r>
              <a:rPr lang="en-US" b="1" i="0" u="none" strike="noStrike" dirty="0">
                <a:solidFill>
                  <a:schemeClr val="tx1"/>
                </a:solidFill>
                <a:effectLst/>
                <a:latin typeface="Arial" panose="020B0604020202020204" pitchFamily="34" charset="0"/>
                <a:hlinkClick r:id="rId5" tooltip="Bible">
                  <a:extLst>
                    <a:ext uri="{A12FA001-AC4F-418D-AE19-62706E023703}">
                      <ahyp:hlinkClr xmlns:ahyp="http://schemas.microsoft.com/office/drawing/2018/hyperlinkcolor" val="tx"/>
                    </a:ext>
                  </a:extLst>
                </a:hlinkClick>
              </a:rPr>
              <a:t>Bible</a:t>
            </a:r>
            <a:r>
              <a:rPr lang="en-US" b="1" i="0" dirty="0">
                <a:solidFill>
                  <a:schemeClr val="tx1"/>
                </a:solidFill>
                <a:effectLst/>
                <a:latin typeface="Arial" panose="020B0604020202020204" pitchFamily="34" charset="0"/>
              </a:rPr>
              <a:t>.</a:t>
            </a:r>
            <a:r>
              <a:rPr lang="en-US" b="1" i="0" u="none" strike="noStrike" baseline="30000" dirty="0">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[3]</a:t>
            </a:r>
            <a:r>
              <a:rPr lang="en-US" b="1" i="0" dirty="0">
                <a:solidFill>
                  <a:schemeClr val="tx1"/>
                </a:solidFill>
                <a:effectLst/>
                <a:latin typeface="Arial" panose="020B0604020202020204" pitchFamily="34" charset="0"/>
              </a:rPr>
              <a:t> The process of bearing witness was not intended to lead to the death of the witness, although it is known from ancient writers (e.g. </a:t>
            </a:r>
            <a:r>
              <a:rPr lang="en-US" b="1" i="0" u="none" strike="noStrike" dirty="0">
                <a:solidFill>
                  <a:schemeClr val="tx1"/>
                </a:solidFill>
                <a:effectLst/>
                <a:latin typeface="Arial" panose="020B0604020202020204" pitchFamily="34" charset="0"/>
                <a:hlinkClick r:id="rId7" tooltip="Josephus">
                  <a:extLst>
                    <a:ext uri="{A12FA001-AC4F-418D-AE19-62706E023703}">
                      <ahyp:hlinkClr xmlns:ahyp="http://schemas.microsoft.com/office/drawing/2018/hyperlinkcolor" val="tx"/>
                    </a:ext>
                  </a:extLst>
                </a:hlinkClick>
              </a:rPr>
              <a:t>Josephus</a:t>
            </a:r>
            <a:r>
              <a:rPr lang="en-US" b="1" i="0" dirty="0">
                <a:solidFill>
                  <a:schemeClr val="tx1"/>
                </a:solidFill>
                <a:effectLst/>
                <a:latin typeface="Arial" panose="020B0604020202020204" pitchFamily="34" charset="0"/>
              </a:rPr>
              <a:t>) and from the New Testament that witnesses often died for their testimonies.</a:t>
            </a:r>
            <a:endParaRPr lang="en-US" b="1" i="0" dirty="0">
              <a:solidFill>
                <a:schemeClr val="tx1"/>
              </a:solidFill>
              <a:effectLst/>
              <a:latin typeface="Arial" panose="020B0604020202020204" pitchFamily="34" charset="0"/>
              <a:cs typeface="Arial" panose="020B0604020202020204" pitchFamily="34" charset="0"/>
            </a:endParaRPr>
          </a:p>
          <a:p>
            <a:endParaRPr lang="en-US" b="1" i="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43</a:t>
            </a:fld>
            <a:endParaRPr lang="en-US"/>
          </a:p>
        </p:txBody>
      </p:sp>
    </p:spTree>
    <p:extLst>
      <p:ext uri="{BB962C8B-B14F-4D97-AF65-F5344CB8AC3E}">
        <p14:creationId xmlns:p14="http://schemas.microsoft.com/office/powerpoint/2010/main" val="300451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Question:  How has the association between the “kings of the earth” and the villain caused the inhabitants of the earth to be made drunk with the wine of this association?</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Answer:  Revelation 18 answers that question</a:t>
            </a:r>
          </a:p>
          <a:p>
            <a:r>
              <a:rPr lang="en-US" b="1" dirty="0">
                <a:solidFill>
                  <a:srgbClr val="001320"/>
                </a:solidFill>
                <a:latin typeface="Arial" panose="020B0604020202020204" pitchFamily="34" charset="0"/>
                <a:cs typeface="Arial" panose="020B0604020202020204" pitchFamily="34" charset="0"/>
              </a:rPr>
              <a:t>Kings of earth are taking partial blame for what villain has done.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Revelation 18:3-5</a:t>
            </a:r>
          </a:p>
          <a:p>
            <a:r>
              <a:rPr lang="en-US" b="1" dirty="0">
                <a:solidFill>
                  <a:srgbClr val="001320"/>
                </a:solidFill>
                <a:latin typeface="Arial" panose="020B0604020202020204" pitchFamily="34" charset="0"/>
                <a:cs typeface="Arial" panose="020B0604020202020204" pitchFamily="34" charset="0"/>
              </a:rPr>
              <a:t>[3]  For all nations have drunk of the wine of the wrath of her fornication, and the kings of the earth have committed fornication with her, and the merchants of the earth are waxed rich through the abundance of her delicacies.</a:t>
            </a:r>
          </a:p>
          <a:p>
            <a:r>
              <a:rPr lang="en-US" b="1" dirty="0">
                <a:solidFill>
                  <a:srgbClr val="001320"/>
                </a:solidFill>
                <a:latin typeface="Arial" panose="020B0604020202020204" pitchFamily="34" charset="0"/>
                <a:cs typeface="Arial" panose="020B0604020202020204" pitchFamily="34" charset="0"/>
              </a:rPr>
              <a:t>[4]  And I heard another voice from heaven, saying, Come out of her, my people, that ye be not partakers of her sins, and that ye receive not of her plagues.</a:t>
            </a:r>
          </a:p>
          <a:p>
            <a:r>
              <a:rPr lang="en-US" b="1" dirty="0">
                <a:solidFill>
                  <a:srgbClr val="001320"/>
                </a:solidFill>
                <a:latin typeface="Arial" panose="020B0604020202020204" pitchFamily="34" charset="0"/>
                <a:cs typeface="Arial" panose="020B0604020202020204" pitchFamily="34" charset="0"/>
              </a:rPr>
              <a:t>[5]  For her sins have reached unto heaven, and God hath remembered her iniquities.</a:t>
            </a:r>
          </a:p>
          <a:p>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rPr>
              <a:t>Rev 18 – come out from among them</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40884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Admiration in NKJV still does not accurately portray meaning of Greek word</a:t>
            </a:r>
          </a:p>
          <a:p>
            <a:pPr algn="l"/>
            <a:endParaRPr lang="en-US" b="1" i="0" dirty="0">
              <a:solidFill>
                <a:srgbClr val="00132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44</a:t>
            </a:fld>
            <a:endParaRPr lang="en-US"/>
          </a:p>
        </p:txBody>
      </p:sp>
    </p:spTree>
    <p:extLst>
      <p:ext uri="{BB962C8B-B14F-4D97-AF65-F5344CB8AC3E}">
        <p14:creationId xmlns:p14="http://schemas.microsoft.com/office/powerpoint/2010/main" val="881944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Question:  How has the association between the “kings of the earth” and the villain caused the inhabitants of the earth to be made drunk with the wine of this association?</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Answer:  Revelation 18 answers that question</a:t>
            </a:r>
          </a:p>
          <a:p>
            <a:r>
              <a:rPr lang="en-US" b="1" dirty="0">
                <a:solidFill>
                  <a:srgbClr val="001320"/>
                </a:solidFill>
                <a:latin typeface="Arial" panose="020B0604020202020204" pitchFamily="34" charset="0"/>
                <a:cs typeface="Arial" panose="020B0604020202020204" pitchFamily="34" charset="0"/>
              </a:rPr>
              <a:t>Kings of earth are taking partial blame for what villain has done.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Kings of the earth enabled and encouraged the villain by giving their allegiance and power to the villain.</a:t>
            </a:r>
          </a:p>
          <a:p>
            <a:endParaRPr lang="en-US" b="1" dirty="0">
              <a:solidFill>
                <a:srgbClr val="0013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rPr>
              <a:t>Rev 18 – come out from among them</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47</a:t>
            </a:fld>
            <a:endParaRPr lang="en-US"/>
          </a:p>
        </p:txBody>
      </p:sp>
    </p:spTree>
    <p:extLst>
      <p:ext uri="{BB962C8B-B14F-4D97-AF65-F5344CB8AC3E}">
        <p14:creationId xmlns:p14="http://schemas.microsoft.com/office/powerpoint/2010/main" val="125912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If we encourage, enable, and/or facilitate evil, we will be held accountable.  </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424102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defRPr/>
            </a:pPr>
            <a:r>
              <a:rPr lang="en-US" altLang="en-US" sz="1800" b="1" dirty="0">
                <a:latin typeface="Arial" pitchFamily="34" charset="0"/>
                <a:cs typeface="Arial" pitchFamily="34" charset="0"/>
              </a:rPr>
              <a:t>In eternity, wealth and power are the last things on our minds</a:t>
            </a:r>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219738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defRPr/>
            </a:pPr>
            <a:r>
              <a:rPr lang="en-US" altLang="en-US" sz="1800" b="1" dirty="0">
                <a:latin typeface="Arial" pitchFamily="34" charset="0"/>
                <a:cs typeface="Arial" pitchFamily="34" charset="0"/>
              </a:rPr>
              <a:t>Rev 18</a:t>
            </a:r>
          </a:p>
          <a:p>
            <a:pPr marL="557213" lvl="1" indent="-214313">
              <a:buFont typeface="Wingdings" pitchFamily="2" charset="2"/>
              <a:buChar char="Ø"/>
              <a:defRPr/>
            </a:pPr>
            <a:r>
              <a:rPr lang="en-US" altLang="en-US" sz="1800" b="1" dirty="0">
                <a:latin typeface="Arial" pitchFamily="34" charset="0"/>
                <a:cs typeface="Arial" pitchFamily="34" charset="0"/>
              </a:rPr>
              <a:t> Saints come out from among</a:t>
            </a:r>
          </a:p>
          <a:p>
            <a:pPr marL="557213" lvl="1" indent="-214313">
              <a:buFont typeface="Wingdings" pitchFamily="2" charset="2"/>
              <a:buChar char="Ø"/>
              <a:defRPr/>
            </a:pPr>
            <a:r>
              <a:rPr lang="en-US" altLang="en-US" sz="1800" b="1" dirty="0">
                <a:latin typeface="Arial" pitchFamily="34" charset="0"/>
                <a:cs typeface="Arial" pitchFamily="34" charset="0"/>
              </a:rPr>
              <a:t> Not partake in her sins</a:t>
            </a:r>
          </a:p>
          <a:p>
            <a:pPr marL="557213" lvl="1" indent="-214313">
              <a:buFont typeface="Wingdings" pitchFamily="2" charset="2"/>
              <a:buChar char="Ø"/>
              <a:defRPr/>
            </a:pPr>
            <a:r>
              <a:rPr lang="en-US" altLang="en-US" sz="1800" b="1" dirty="0">
                <a:latin typeface="Arial" pitchFamily="34" charset="0"/>
                <a:cs typeface="Arial" pitchFamily="34" charset="0"/>
              </a:rPr>
              <a:t> Not receive KOE’s plagues</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274050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sz="2000" b="1" dirty="0">
                <a:latin typeface="Arial" pitchFamily="34" charset="0"/>
                <a:cs typeface="Arial" pitchFamily="34" charset="0"/>
              </a:rPr>
              <a:t>This is speculation based upon some amount of sound evidence</a:t>
            </a:r>
          </a:p>
          <a:p>
            <a:pPr marL="0" indent="0">
              <a:buFont typeface="Arial" panose="020B0604020202020204" pitchFamily="34" charset="0"/>
              <a:buNone/>
              <a:defRPr/>
            </a:pPr>
            <a:endParaRPr lang="en-US" altLang="en-US" sz="2000" b="1" dirty="0">
              <a:latin typeface="Arial" pitchFamily="34" charset="0"/>
              <a:cs typeface="Arial" pitchFamily="34" charset="0"/>
            </a:endParaRPr>
          </a:p>
          <a:p>
            <a:pPr marL="0" indent="0">
              <a:buFont typeface="Arial" panose="020B0604020202020204" pitchFamily="34" charset="0"/>
              <a:buNone/>
              <a:defRPr/>
            </a:pPr>
            <a:r>
              <a:rPr lang="en-US" altLang="en-US" sz="2000" b="1" dirty="0">
                <a:latin typeface="Arial" pitchFamily="34" charset="0"/>
                <a:cs typeface="Arial" pitchFamily="34" charset="0"/>
              </a:rPr>
              <a:t>Is “torment” &amp; “Bottomless Pit” &amp; “abyss” the same place?</a:t>
            </a:r>
          </a:p>
          <a:p>
            <a:pPr marL="0" indent="0">
              <a:buFont typeface="Arial" panose="020B0604020202020204" pitchFamily="34" charset="0"/>
              <a:buNone/>
              <a:defRPr/>
            </a:pPr>
            <a:endParaRPr lang="en-US" altLang="en-US" sz="2000" b="1"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45688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Bottomless pit” – found 7x in Revelation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Clearly, evil resides in the bottomless pit.  </a:t>
            </a:r>
          </a:p>
          <a:p>
            <a:endParaRPr lang="en-US" b="1" dirty="0">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Bottomless Pit – A stopping point on way to perdition.  Is this “torment”? </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“wonder”:</a:t>
            </a:r>
          </a:p>
          <a:p>
            <a:pPr marL="342900" indent="-342900">
              <a:buFont typeface="Arial" panose="020B0604020202020204" pitchFamily="34" charset="0"/>
              <a:buChar char="•"/>
            </a:pPr>
            <a:r>
              <a:rPr lang="en-US" b="1" i="0" dirty="0">
                <a:solidFill>
                  <a:srgbClr val="001320"/>
                </a:solidFill>
                <a:effectLst/>
                <a:highlight>
                  <a:srgbClr val="FFFFFF"/>
                </a:highlight>
                <a:latin typeface="Arial" panose="020B0604020202020204" pitchFamily="34" charset="0"/>
                <a:cs typeface="Arial" panose="020B0604020202020204" pitchFamily="34" charset="0"/>
              </a:rPr>
              <a:t>to marvel, wonder</a:t>
            </a:r>
          </a:p>
          <a:p>
            <a:pPr marL="342900" indent="-342900">
              <a:buFont typeface="Arial" panose="020B0604020202020204" pitchFamily="34" charset="0"/>
              <a:buChar char="•"/>
            </a:pPr>
            <a:r>
              <a:rPr lang="en-US" b="1" i="1" u="none" strike="noStrike" dirty="0">
                <a:solidFill>
                  <a:srgbClr val="0066AA"/>
                </a:solidFill>
                <a:effectLst/>
                <a:highlight>
                  <a:srgbClr val="FFFFFF"/>
                </a:highlight>
                <a:latin typeface="Arial" panose="020B0604020202020204" pitchFamily="34" charset="0"/>
                <a:cs typeface="Arial" panose="020B0604020202020204" pitchFamily="34" charset="0"/>
              </a:rPr>
              <a:t>NASB Translation</a:t>
            </a:r>
          </a:p>
          <a:p>
            <a:pPr marL="708660" lvl="1" indent="-342900">
              <a:buFont typeface="Wingdings" panose="05000000000000000000" pitchFamily="2" charset="2"/>
              <a:buChar char="Ø"/>
            </a:pPr>
            <a:r>
              <a:rPr lang="en-US" b="1" i="0" dirty="0">
                <a:solidFill>
                  <a:srgbClr val="001320"/>
                </a:solidFill>
                <a:effectLst/>
                <a:highlight>
                  <a:srgbClr val="FFFFFF"/>
                </a:highlight>
                <a:latin typeface="Arial" panose="020B0604020202020204" pitchFamily="34" charset="0"/>
                <a:cs typeface="Arial" panose="020B0604020202020204" pitchFamily="34" charset="0"/>
              </a:rPr>
              <a:t>am amazed (1), amazed (15), amazement (1), astonished (3), being amazed (1), flattering (1), marvel (4), marveled (5), marveling (2), surprised (2), wonder (2), wondered (4), wondering (2).</a:t>
            </a: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351533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Ole Miss and Mississippi State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Michigan – 3</a:t>
            </a:r>
            <a:r>
              <a:rPr lang="en-US" b="1" baseline="30000" dirty="0">
                <a:latin typeface="Arial" panose="020B0604020202020204" pitchFamily="34" charset="0"/>
                <a:cs typeface="Arial" panose="020B0604020202020204" pitchFamily="34" charset="0"/>
              </a:rPr>
              <a:t>rd</a:t>
            </a:r>
            <a:r>
              <a:rPr lang="en-US" b="1" dirty="0">
                <a:latin typeface="Arial" panose="020B0604020202020204" pitchFamily="34" charset="0"/>
                <a:cs typeface="Arial" panose="020B0604020202020204" pitchFamily="34" charset="0"/>
              </a:rPr>
              <a:t> largest sports stadium in the world with 107,000 seating capacity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Apostle John – “The one whom Jesus loved”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Apostle Thomas – “The Doubter” or “Doubting Thomas”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Some may be called by a nickname instead of formal name written on your birth certificate.</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218368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15.gif"/><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1</a:t>
            </a:fld>
            <a:endParaRPr lang="en-US"/>
          </a:p>
        </p:txBody>
      </p:sp>
    </p:spTree>
    <p:extLst>
      <p:ext uri="{BB962C8B-B14F-4D97-AF65-F5344CB8AC3E}">
        <p14:creationId xmlns:p14="http://schemas.microsoft.com/office/powerpoint/2010/main" val="3847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“Armageddon”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B92890-40C8-0A15-D7C8-7834028A3559}"/>
              </a:ext>
            </a:extLst>
          </p:cNvPr>
          <p:cNvSpPr txBox="1"/>
          <p:nvPr/>
        </p:nvSpPr>
        <p:spPr>
          <a:xfrm>
            <a:off x="630397" y="565084"/>
            <a:ext cx="9757188" cy="6370975"/>
          </a:xfrm>
          <a:prstGeom prst="rect">
            <a:avLst/>
          </a:prstGeom>
          <a:noFill/>
        </p:spPr>
        <p:txBody>
          <a:bodyPr wrap="square" rtlCol="0">
            <a:spAutoFit/>
          </a:bodyPr>
          <a:lstStyle/>
          <a:p>
            <a:pPr algn="ctr">
              <a:buClr>
                <a:schemeClr val="tx1"/>
              </a:buClr>
            </a:pPr>
            <a:r>
              <a:rPr lang="en-US" sz="2400" b="1" u="sng" dirty="0">
                <a:latin typeface="Arial" panose="020B0604020202020204" pitchFamily="34" charset="0"/>
                <a:cs typeface="Arial" panose="020B0604020202020204" pitchFamily="34" charset="0"/>
              </a:rPr>
              <a:t>Armageddon = End of World?</a:t>
            </a:r>
          </a:p>
          <a:p>
            <a:pPr lvl="1">
              <a:buClr>
                <a:schemeClr val="tx1"/>
              </a:buClr>
            </a:pPr>
            <a:endParaRPr lang="en-US" sz="24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400" b="1" dirty="0">
                <a:latin typeface="Arial" panose="020B0604020202020204" pitchFamily="34" charset="0"/>
                <a:cs typeface="Arial" panose="020B0604020202020204" pitchFamily="34" charset="0"/>
              </a:rPr>
              <a:t>Revelation 16</a:t>
            </a:r>
          </a:p>
          <a:p>
            <a:pPr marL="914400" lvl="1" indent="-457200">
              <a:buClr>
                <a:schemeClr val="tx1"/>
              </a:buClr>
              <a:buFont typeface="Courier New" panose="02070309020205020404" pitchFamily="49" charset="0"/>
              <a:buChar char="o"/>
            </a:pPr>
            <a:r>
              <a:rPr lang="en-US" sz="2400" b="1" dirty="0">
                <a:latin typeface="Arial" panose="020B0604020202020204" pitchFamily="34" charset="0"/>
                <a:cs typeface="Arial" panose="020B0604020202020204" pitchFamily="34" charset="0"/>
              </a:rPr>
              <a:t>not say Armageddon is end of world</a:t>
            </a:r>
          </a:p>
          <a:p>
            <a:pPr marL="457200" indent="-457200">
              <a:buClr>
                <a:schemeClr val="tx1"/>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400" b="1" dirty="0">
                <a:latin typeface="Arial" panose="020B0604020202020204" pitchFamily="34" charset="0"/>
                <a:cs typeface="Arial" panose="020B0604020202020204" pitchFamily="34" charset="0"/>
              </a:rPr>
              <a:t>Revelation 17</a:t>
            </a:r>
          </a:p>
          <a:p>
            <a:pPr marL="914400" lvl="1" indent="-457200">
              <a:buClr>
                <a:schemeClr val="tx1"/>
              </a:buClr>
              <a:buFont typeface="Courier New" panose="02070309020205020404" pitchFamily="49" charset="0"/>
              <a:buChar char="o"/>
            </a:pPr>
            <a:r>
              <a:rPr lang="en-US" sz="2400" b="1" dirty="0">
                <a:latin typeface="Arial" panose="020B0604020202020204" pitchFamily="34" charset="0"/>
                <a:cs typeface="Arial" panose="020B0604020202020204" pitchFamily="34" charset="0"/>
              </a:rPr>
              <a:t>KOE will be punished for their association with villain</a:t>
            </a:r>
          </a:p>
          <a:p>
            <a:pPr marL="914400" lvl="1" indent="-457200">
              <a:buClr>
                <a:schemeClr val="tx1"/>
              </a:buClr>
              <a:buFont typeface="Courier New" panose="02070309020205020404" pitchFamily="49" charset="0"/>
              <a:buChar char="o"/>
            </a:pPr>
            <a:r>
              <a:rPr lang="en-US" sz="2400" b="1" dirty="0">
                <a:latin typeface="Arial" panose="020B0604020202020204" pitchFamily="34" charset="0"/>
                <a:cs typeface="Arial" panose="020B0604020202020204" pitchFamily="34" charset="0"/>
              </a:rPr>
              <a:t>KOE mourn villain’s judgment (impact on wealth/power)</a:t>
            </a:r>
          </a:p>
          <a:p>
            <a:pPr marL="914400" lvl="1" indent="-457200">
              <a:buClr>
                <a:schemeClr val="tx1"/>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400" b="1" dirty="0">
                <a:latin typeface="Arial" panose="020B0604020202020204" pitchFamily="34" charset="0"/>
                <a:cs typeface="Arial" panose="020B0604020202020204" pitchFamily="34" charset="0"/>
              </a:rPr>
              <a:t>Revelation 18 - Saints told:  </a:t>
            </a:r>
          </a:p>
          <a:p>
            <a:pPr marL="1371600" lvl="2" indent="-457200">
              <a:buClr>
                <a:schemeClr val="tx1"/>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Come out from among them (KOE)</a:t>
            </a:r>
          </a:p>
          <a:p>
            <a:pPr marL="1371600" lvl="2" indent="-457200">
              <a:buClr>
                <a:schemeClr val="tx1"/>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Do not partake in their sins (KOE)</a:t>
            </a:r>
          </a:p>
          <a:p>
            <a:pPr marL="1371600" lvl="2" indent="-457200">
              <a:buClr>
                <a:schemeClr val="tx1"/>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So you won’t receive KOE’s plagues</a:t>
            </a:r>
          </a:p>
          <a:p>
            <a:pPr marL="457200" indent="-457200">
              <a:buClr>
                <a:schemeClr val="tx1"/>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400" b="1" dirty="0">
                <a:latin typeface="Arial" panose="020B0604020202020204" pitchFamily="34" charset="0"/>
                <a:cs typeface="Arial" panose="020B0604020202020204" pitchFamily="34" charset="0"/>
              </a:rPr>
              <a:t>32 items of trade listed that are impacted</a:t>
            </a:r>
          </a:p>
          <a:p>
            <a:pPr marL="1371600" lvl="2" indent="-457200">
              <a:buClr>
                <a:schemeClr val="tx1"/>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400" b="1" dirty="0">
                <a:latin typeface="Arial" panose="020B0604020202020204" pitchFamily="34" charset="0"/>
                <a:cs typeface="Arial" panose="020B0604020202020204" pitchFamily="34" charset="0"/>
              </a:rPr>
              <a:t>Revelation 17, 18 - Not happen if world ended in Revelation 16 </a:t>
            </a:r>
          </a:p>
        </p:txBody>
      </p:sp>
    </p:spTree>
    <p:extLst>
      <p:ext uri="{BB962C8B-B14F-4D97-AF65-F5344CB8AC3E}">
        <p14:creationId xmlns:p14="http://schemas.microsoft.com/office/powerpoint/2010/main" val="26728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500"/>
                                        <p:tgtEl>
                                          <p:spTgt spid="4">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4" end="14"/>
                                            </p:txEl>
                                          </p:spTgt>
                                        </p:tgtEl>
                                        <p:attrNameLst>
                                          <p:attrName>style.visibility</p:attrName>
                                        </p:attrNameLst>
                                      </p:cBhvr>
                                      <p:to>
                                        <p:strVal val="visible"/>
                                      </p:to>
                                    </p:set>
                                    <p:animEffect transition="in" filter="fade">
                                      <p:cBhvr>
                                        <p:cTn id="42" dur="500"/>
                                        <p:tgtEl>
                                          <p:spTgt spid="4">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Effect transition="in" filter="fade">
                                      <p:cBhvr>
                                        <p:cTn id="4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Kings of the Earth</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B92890-40C8-0A15-D7C8-7834028A3559}"/>
              </a:ext>
            </a:extLst>
          </p:cNvPr>
          <p:cNvSpPr txBox="1"/>
          <p:nvPr/>
        </p:nvSpPr>
        <p:spPr>
          <a:xfrm>
            <a:off x="671512" y="638236"/>
            <a:ext cx="10848975" cy="7848302"/>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2700" b="1" dirty="0">
                <a:solidFill>
                  <a:srgbClr val="C00000"/>
                </a:solidFill>
                <a:latin typeface="Arial" panose="020B0604020202020204" pitchFamily="34" charset="0"/>
                <a:cs typeface="Arial" panose="020B0604020202020204" pitchFamily="34" charset="0"/>
              </a:rPr>
              <a:t>Revelation 6:15</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KOE hid in dens and rocks of mountains from wrath of God</a:t>
            </a:r>
          </a:p>
          <a:p>
            <a:pPr marL="914400" lvl="1" indent="-457200">
              <a:buClr>
                <a:schemeClr val="tx1"/>
              </a:buClr>
              <a:buFont typeface="Wingdings" panose="05000000000000000000" pitchFamily="2" charset="2"/>
              <a:buChar char="Ø"/>
            </a:pPr>
            <a:endParaRPr lang="en-US" sz="27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700" b="1" dirty="0">
                <a:solidFill>
                  <a:srgbClr val="C00000"/>
                </a:solidFill>
                <a:latin typeface="Arial" panose="020B0604020202020204" pitchFamily="34" charset="0"/>
                <a:cs typeface="Arial" panose="020B0604020202020204" pitchFamily="34" charset="0"/>
              </a:rPr>
              <a:t>Revelation 16:14</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KOE prepare for spiritual battle with God</a:t>
            </a:r>
          </a:p>
          <a:p>
            <a:pPr marL="914400" lvl="1" indent="-457200">
              <a:buClr>
                <a:schemeClr val="tx1"/>
              </a:buClr>
              <a:buFont typeface="Wingdings" panose="05000000000000000000" pitchFamily="2" charset="2"/>
              <a:buChar char="Ø"/>
            </a:pPr>
            <a:endParaRPr lang="en-US" sz="27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700" b="1" dirty="0">
                <a:solidFill>
                  <a:srgbClr val="C00000"/>
                </a:solidFill>
                <a:latin typeface="Arial" panose="020B0604020202020204" pitchFamily="34" charset="0"/>
                <a:cs typeface="Arial" panose="020B0604020202020204" pitchFamily="34" charset="0"/>
              </a:rPr>
              <a:t>Revelation 17:2, 18</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KOE guilty because allow villain to reign over them</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 . . In exchange for power and wealth</a:t>
            </a:r>
          </a:p>
          <a:p>
            <a:pPr marL="914400" lvl="1" indent="-457200">
              <a:buClr>
                <a:schemeClr val="tx1"/>
              </a:buClr>
              <a:buFont typeface="Wingdings" panose="05000000000000000000" pitchFamily="2" charset="2"/>
              <a:buChar char="Ø"/>
            </a:pPr>
            <a:endParaRPr lang="en-US" sz="27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700" b="1" dirty="0">
                <a:solidFill>
                  <a:srgbClr val="C00000"/>
                </a:solidFill>
                <a:latin typeface="Arial" panose="020B0604020202020204" pitchFamily="34" charset="0"/>
                <a:cs typeface="Arial" panose="020B0604020202020204" pitchFamily="34" charset="0"/>
              </a:rPr>
              <a:t>Revelation 18:3, 9</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KOE received wealth and power</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KOE mourn villain’s judgment &amp; impact on wealth</a:t>
            </a:r>
          </a:p>
          <a:p>
            <a:pPr marL="914400" lvl="1" indent="-457200">
              <a:buClr>
                <a:schemeClr val="tx1"/>
              </a:buClr>
              <a:buFont typeface="Courier New" panose="02070309020205020404" pitchFamily="49" charset="0"/>
              <a:buChar char="o"/>
            </a:pPr>
            <a:r>
              <a:rPr lang="en-US" sz="2700" b="1" dirty="0">
                <a:latin typeface="Arial" panose="020B0604020202020204" pitchFamily="34" charset="0"/>
                <a:cs typeface="Arial" panose="020B0604020202020204" pitchFamily="34" charset="0"/>
              </a:rPr>
              <a:t>Saints warned about participating with KOE</a:t>
            </a:r>
          </a:p>
          <a:p>
            <a:pPr marL="914400" lvl="1" indent="-457200">
              <a:buClr>
                <a:schemeClr val="tx1"/>
              </a:buClr>
              <a:buFont typeface="Courier New" panose="02070309020205020404" pitchFamily="49" charset="0"/>
              <a:buChar char="o"/>
            </a:pPr>
            <a:endParaRPr lang="en-US" sz="2700" b="1"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altLang="en-US" b="1" dirty="0">
                <a:latin typeface="Arial" pitchFamily="34" charset="0"/>
                <a:cs typeface="Arial" pitchFamily="34" charset="0"/>
              </a:rPr>
              <a:t>Rev 18</a:t>
            </a:r>
          </a:p>
          <a:p>
            <a:pPr marL="557213" lvl="1" indent="-214313">
              <a:buFont typeface="Wingdings" pitchFamily="2" charset="2"/>
              <a:buChar char="Ø"/>
              <a:defRPr/>
            </a:pPr>
            <a:r>
              <a:rPr lang="en-US" altLang="en-US" b="1" dirty="0">
                <a:latin typeface="Arial" pitchFamily="34" charset="0"/>
                <a:cs typeface="Arial" pitchFamily="34" charset="0"/>
              </a:rPr>
              <a:t> Saints come out from among</a:t>
            </a:r>
          </a:p>
          <a:p>
            <a:pPr marL="557213" lvl="1" indent="-214313">
              <a:buFont typeface="Wingdings" pitchFamily="2" charset="2"/>
              <a:buChar char="Ø"/>
              <a:defRPr/>
            </a:pPr>
            <a:r>
              <a:rPr lang="en-US" altLang="en-US" b="1" dirty="0">
                <a:latin typeface="Arial" pitchFamily="34" charset="0"/>
                <a:cs typeface="Arial" pitchFamily="34" charset="0"/>
              </a:rPr>
              <a:t> Not partake in her sins</a:t>
            </a:r>
          </a:p>
          <a:p>
            <a:pPr marL="557213" lvl="1" indent="-214313">
              <a:buFont typeface="Wingdings" pitchFamily="2" charset="2"/>
              <a:buChar char="Ø"/>
              <a:defRPr/>
            </a:pPr>
            <a:r>
              <a:rPr lang="en-US" altLang="en-US" b="1" dirty="0">
                <a:latin typeface="Arial" pitchFamily="34" charset="0"/>
                <a:cs typeface="Arial" pitchFamily="34" charset="0"/>
              </a:rPr>
              <a:t> Not receive KOE’s plagues</a:t>
            </a:r>
          </a:p>
          <a:p>
            <a:pPr marL="914400" lvl="1" indent="-457200">
              <a:buClr>
                <a:schemeClr val="tx1"/>
              </a:buClr>
              <a:buFont typeface="Courier New" panose="02070309020205020404" pitchFamily="49" charset="0"/>
              <a:buChar char="o"/>
            </a:pP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97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fade">
                                      <p:cBhvr>
                                        <p:cTn id="29" dur="500"/>
                                        <p:tgtEl>
                                          <p:spTgt spid="4">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fade">
                                      <p:cBhvr>
                                        <p:cTn id="35" dur="500"/>
                                        <p:tgtEl>
                                          <p:spTgt spid="4">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5" end="15"/>
                                            </p:txEl>
                                          </p:spTgt>
                                        </p:tgtEl>
                                        <p:attrNameLst>
                                          <p:attrName>style.visibility</p:attrName>
                                        </p:attrNameLst>
                                      </p:cBhvr>
                                      <p:to>
                                        <p:strVal val="visible"/>
                                      </p:to>
                                    </p:set>
                                    <p:animEffect transition="in" filter="fade">
                                      <p:cBhvr>
                                        <p:cTn id="38" dur="500"/>
                                        <p:tgtEl>
                                          <p:spTgt spid="4">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Effect transition="in" filter="fade">
                                      <p:cBhvr>
                                        <p:cTn id="41" dur="500"/>
                                        <p:tgtEl>
                                          <p:spTgt spid="4">
                                            <p:txEl>
                                              <p:pRg st="16" end="1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7" end="17"/>
                                            </p:txEl>
                                          </p:spTgt>
                                        </p:tgtEl>
                                        <p:attrNameLst>
                                          <p:attrName>style.visibility</p:attrName>
                                        </p:attrNameLst>
                                      </p:cBhvr>
                                      <p:to>
                                        <p:strVal val="visible"/>
                                      </p:to>
                                    </p:set>
                                    <p:animEffect transition="in" filter="fade">
                                      <p:cBhvr>
                                        <p:cTn id="44" dur="500"/>
                                        <p:tgtEl>
                                          <p:spTgt spid="4">
                                            <p:txEl>
                                              <p:pRg st="17" end="1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animEffect transition="in" filter="fade">
                                      <p:cBhvr>
                                        <p:cTn id="47"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24852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263061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25768"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&gt; &gt; Revelation 9:1-2, 11 &lt; &lt;</a:t>
            </a:r>
          </a:p>
        </p:txBody>
      </p:sp>
      <p:sp>
        <p:nvSpPr>
          <p:cNvPr id="4" name="TextBox 3">
            <a:extLst>
              <a:ext uri="{FF2B5EF4-FFF2-40B4-BE49-F238E27FC236}">
                <a16:creationId xmlns:a16="http://schemas.microsoft.com/office/drawing/2014/main" id="{F8C9D2A5-B7C2-B664-404D-7675EC415C07}"/>
              </a:ext>
            </a:extLst>
          </p:cNvPr>
          <p:cNvSpPr txBox="1"/>
          <p:nvPr/>
        </p:nvSpPr>
        <p:spPr>
          <a:xfrm>
            <a:off x="328373" y="622872"/>
            <a:ext cx="11490664" cy="2492990"/>
          </a:xfrm>
          <a:prstGeom prst="rect">
            <a:avLst/>
          </a:prstGeom>
          <a:solidFill>
            <a:srgbClr val="FFFF00"/>
          </a:solidFill>
          <a:ln>
            <a:solidFill>
              <a:schemeClr val="tx1"/>
            </a:solidFill>
          </a:ln>
        </p:spPr>
        <p:txBody>
          <a:bodyPr wrap="square">
            <a:spAutoFit/>
          </a:bodyPr>
          <a:lstStyle/>
          <a:p>
            <a:pPr algn="just"/>
            <a:r>
              <a:rPr lang="en-US" sz="2600" b="1" dirty="0">
                <a:solidFill>
                  <a:srgbClr val="C00000"/>
                </a:solidFill>
                <a:latin typeface="Arial" panose="020B0604020202020204" pitchFamily="34" charset="0"/>
                <a:cs typeface="Arial" panose="020B0604020202020204" pitchFamily="34" charset="0"/>
              </a:rPr>
              <a:t>Revelation 9:1-2</a:t>
            </a:r>
          </a:p>
          <a:p>
            <a:pPr algn="just"/>
            <a:r>
              <a:rPr lang="en-US" sz="2600" b="1" baseline="30000" dirty="0">
                <a:solidFill>
                  <a:srgbClr val="C00000"/>
                </a:solidFill>
                <a:latin typeface="Arial" panose="020B0604020202020204" pitchFamily="34" charset="0"/>
                <a:cs typeface="Arial" panose="020B0604020202020204" pitchFamily="34" charset="0"/>
              </a:rPr>
              <a:t>1</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 fifth angel sounded, and I saw a star fall from heaven unto the earth: and to him was given the key of the </a:t>
            </a:r>
            <a:r>
              <a:rPr lang="en-US" sz="2600" b="1" i="1" dirty="0">
                <a:solidFill>
                  <a:srgbClr val="C00000"/>
                </a:solidFill>
                <a:latin typeface="Arial" panose="020B0604020202020204" pitchFamily="34" charset="0"/>
                <a:cs typeface="Arial" panose="020B0604020202020204" pitchFamily="34" charset="0"/>
              </a:rPr>
              <a:t>bottomless pit</a:t>
            </a:r>
            <a:r>
              <a:rPr lang="en-US" sz="2600" b="1" i="1" dirty="0">
                <a:latin typeface="Arial" panose="020B0604020202020204" pitchFamily="34" charset="0"/>
                <a:cs typeface="Arial" panose="020B0604020202020204" pitchFamily="34" charset="0"/>
              </a:rPr>
              <a:t>.</a:t>
            </a:r>
          </a:p>
          <a:p>
            <a:pPr algn="just"/>
            <a:r>
              <a:rPr lang="en-US" sz="2600" b="1" baseline="30000" dirty="0">
                <a:solidFill>
                  <a:srgbClr val="C00000"/>
                </a:solidFill>
                <a:latin typeface="Arial" panose="020B0604020202020204" pitchFamily="34" charset="0"/>
                <a:cs typeface="Arial" panose="020B0604020202020204" pitchFamily="34" charset="0"/>
              </a:rPr>
              <a:t>2</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he opened the </a:t>
            </a:r>
            <a:r>
              <a:rPr lang="en-US" sz="2600" b="1" i="1" dirty="0">
                <a:solidFill>
                  <a:srgbClr val="C00000"/>
                </a:solidFill>
                <a:latin typeface="Arial" panose="020B0604020202020204" pitchFamily="34" charset="0"/>
                <a:cs typeface="Arial" panose="020B0604020202020204" pitchFamily="34" charset="0"/>
              </a:rPr>
              <a:t>bottomless pit</a:t>
            </a:r>
            <a:r>
              <a:rPr lang="en-US" sz="2600" b="1" i="1" dirty="0">
                <a:latin typeface="Arial" panose="020B0604020202020204" pitchFamily="34" charset="0"/>
                <a:cs typeface="Arial" panose="020B0604020202020204" pitchFamily="34" charset="0"/>
              </a:rPr>
              <a:t>; and there arose a smoke out of the pit, as the </a:t>
            </a:r>
            <a:r>
              <a:rPr lang="en-US" sz="2600" b="1" i="1" dirty="0">
                <a:solidFill>
                  <a:srgbClr val="C00000"/>
                </a:solidFill>
                <a:latin typeface="Arial" panose="020B0604020202020204" pitchFamily="34" charset="0"/>
                <a:cs typeface="Arial" panose="020B0604020202020204" pitchFamily="34" charset="0"/>
              </a:rPr>
              <a:t>smoke of a great furnace</a:t>
            </a:r>
            <a:r>
              <a:rPr lang="en-US" sz="2600" b="1" i="1" dirty="0">
                <a:latin typeface="Arial" panose="020B0604020202020204" pitchFamily="34" charset="0"/>
                <a:cs typeface="Arial" panose="020B0604020202020204" pitchFamily="34" charset="0"/>
              </a:rPr>
              <a:t>; and the </a:t>
            </a:r>
            <a:r>
              <a:rPr lang="en-US" sz="2600" b="1" i="1" dirty="0">
                <a:solidFill>
                  <a:srgbClr val="C00000"/>
                </a:solidFill>
                <a:latin typeface="Arial" panose="020B0604020202020204" pitchFamily="34" charset="0"/>
                <a:cs typeface="Arial" panose="020B0604020202020204" pitchFamily="34" charset="0"/>
              </a:rPr>
              <a:t>sun</a:t>
            </a:r>
            <a:r>
              <a:rPr lang="en-US" sz="2600" b="1" i="1" dirty="0">
                <a:latin typeface="Arial" panose="020B0604020202020204" pitchFamily="34" charset="0"/>
                <a:cs typeface="Arial" panose="020B0604020202020204" pitchFamily="34" charset="0"/>
              </a:rPr>
              <a:t> and the air were </a:t>
            </a:r>
            <a:r>
              <a:rPr lang="en-US" sz="2600" b="1" i="1" dirty="0">
                <a:solidFill>
                  <a:srgbClr val="C00000"/>
                </a:solidFill>
                <a:latin typeface="Arial" panose="020B0604020202020204" pitchFamily="34" charset="0"/>
                <a:cs typeface="Arial" panose="020B0604020202020204" pitchFamily="34" charset="0"/>
              </a:rPr>
              <a:t>darkened</a:t>
            </a:r>
            <a:r>
              <a:rPr lang="en-US" sz="2600" b="1" i="1" dirty="0">
                <a:latin typeface="Arial" panose="020B0604020202020204" pitchFamily="34" charset="0"/>
                <a:cs typeface="Arial" panose="020B0604020202020204" pitchFamily="34" charset="0"/>
              </a:rPr>
              <a:t> by reason of the smoke of the pit.</a:t>
            </a:r>
          </a:p>
        </p:txBody>
      </p:sp>
      <p:sp>
        <p:nvSpPr>
          <p:cNvPr id="5" name="TextBox 4">
            <a:extLst>
              <a:ext uri="{FF2B5EF4-FFF2-40B4-BE49-F238E27FC236}">
                <a16:creationId xmlns:a16="http://schemas.microsoft.com/office/drawing/2014/main" id="{76FB533F-8B31-1B95-0B05-A6482419D89E}"/>
              </a:ext>
            </a:extLst>
          </p:cNvPr>
          <p:cNvSpPr txBox="1"/>
          <p:nvPr/>
        </p:nvSpPr>
        <p:spPr>
          <a:xfrm>
            <a:off x="328374" y="3243060"/>
            <a:ext cx="11490663" cy="1692771"/>
          </a:xfrm>
          <a:prstGeom prst="rect">
            <a:avLst/>
          </a:prstGeom>
          <a:solidFill>
            <a:srgbClr val="FFFF00"/>
          </a:solidFill>
          <a:ln>
            <a:solidFill>
              <a:schemeClr val="tx1"/>
            </a:solidFill>
          </a:ln>
        </p:spPr>
        <p:txBody>
          <a:bodyPr wrap="square">
            <a:spAutoFit/>
          </a:bodyPr>
          <a:lstStyle/>
          <a:p>
            <a:pPr algn="just"/>
            <a:r>
              <a:rPr lang="en-US" sz="2600" b="1" dirty="0">
                <a:solidFill>
                  <a:srgbClr val="C00000"/>
                </a:solidFill>
                <a:latin typeface="Arial" panose="020B0604020202020204" pitchFamily="34" charset="0"/>
                <a:cs typeface="Arial" panose="020B0604020202020204" pitchFamily="34" charset="0"/>
              </a:rPr>
              <a:t>Revelation 9:11</a:t>
            </a:r>
          </a:p>
          <a:p>
            <a:pPr algn="just"/>
            <a:r>
              <a:rPr lang="en-US" sz="2600" b="1" baseline="30000" dirty="0">
                <a:solidFill>
                  <a:srgbClr val="C00000"/>
                </a:solidFill>
                <a:latin typeface="Arial" panose="020B0604020202020204" pitchFamily="34" charset="0"/>
                <a:cs typeface="Arial" panose="020B0604020202020204" pitchFamily="34" charset="0"/>
              </a:rPr>
              <a:t>11</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they had a king over them, which is the angel of the </a:t>
            </a:r>
            <a:r>
              <a:rPr lang="en-US" sz="2600" b="1" i="1" dirty="0">
                <a:solidFill>
                  <a:srgbClr val="C00000"/>
                </a:solidFill>
                <a:latin typeface="Arial" panose="020B0604020202020204" pitchFamily="34" charset="0"/>
                <a:cs typeface="Arial" panose="020B0604020202020204" pitchFamily="34" charset="0"/>
              </a:rPr>
              <a:t>bottomless pit</a:t>
            </a:r>
            <a:r>
              <a:rPr lang="en-US" sz="2600" b="1" i="1" dirty="0">
                <a:latin typeface="Arial" panose="020B0604020202020204" pitchFamily="34" charset="0"/>
                <a:cs typeface="Arial" panose="020B0604020202020204" pitchFamily="34" charset="0"/>
              </a:rPr>
              <a:t>, whose name in the Hebrew tongue is </a:t>
            </a:r>
            <a:r>
              <a:rPr lang="en-US" sz="2600" b="1" i="1" dirty="0">
                <a:solidFill>
                  <a:srgbClr val="C00000"/>
                </a:solidFill>
                <a:latin typeface="Arial" panose="020B0604020202020204" pitchFamily="34" charset="0"/>
                <a:cs typeface="Arial" panose="020B0604020202020204" pitchFamily="34" charset="0"/>
              </a:rPr>
              <a:t>Abaddon</a:t>
            </a:r>
            <a:r>
              <a:rPr lang="en-US" sz="2600" b="1" i="1" dirty="0">
                <a:latin typeface="Arial" panose="020B0604020202020204" pitchFamily="34" charset="0"/>
                <a:cs typeface="Arial" panose="020B0604020202020204" pitchFamily="34" charset="0"/>
              </a:rPr>
              <a:t>, but in the Greek tongue hath his name </a:t>
            </a:r>
            <a:r>
              <a:rPr lang="en-US" sz="2600" b="1" i="1" dirty="0">
                <a:solidFill>
                  <a:srgbClr val="C00000"/>
                </a:solidFill>
                <a:latin typeface="Arial" panose="020B0604020202020204" pitchFamily="34" charset="0"/>
                <a:cs typeface="Arial" panose="020B0604020202020204" pitchFamily="34" charset="0"/>
              </a:rPr>
              <a:t>Apollyon</a:t>
            </a:r>
            <a:r>
              <a:rPr lang="en-US" sz="2600" b="1" i="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50517967-9EA1-7072-3B28-087798C1F1B0}"/>
              </a:ext>
            </a:extLst>
          </p:cNvPr>
          <p:cNvSpPr txBox="1"/>
          <p:nvPr/>
        </p:nvSpPr>
        <p:spPr>
          <a:xfrm>
            <a:off x="328374" y="5063029"/>
            <a:ext cx="11490662" cy="1692771"/>
          </a:xfrm>
          <a:prstGeom prst="rect">
            <a:avLst/>
          </a:prstGeom>
          <a:solidFill>
            <a:srgbClr val="FFFF00"/>
          </a:solidFill>
          <a:ln>
            <a:solidFill>
              <a:schemeClr val="tx1"/>
            </a:solidFill>
          </a:ln>
        </p:spPr>
        <p:txBody>
          <a:bodyPr wrap="square">
            <a:spAutoFit/>
          </a:bodyPr>
          <a:lstStyle/>
          <a:p>
            <a:pPr algn="just"/>
            <a:r>
              <a:rPr lang="en-US" sz="2600" b="1" dirty="0">
                <a:solidFill>
                  <a:srgbClr val="C00000"/>
                </a:solidFill>
                <a:latin typeface="Arial" panose="020B0604020202020204" pitchFamily="34" charset="0"/>
                <a:cs typeface="Arial" panose="020B0604020202020204" pitchFamily="34" charset="0"/>
              </a:rPr>
              <a:t>Revelation 11:7</a:t>
            </a:r>
          </a:p>
          <a:p>
            <a:pPr algn="just"/>
            <a:r>
              <a:rPr lang="en-US" sz="2600" b="1" baseline="30000" dirty="0">
                <a:solidFill>
                  <a:srgbClr val="C00000"/>
                </a:solidFill>
                <a:latin typeface="Arial" panose="020B0604020202020204" pitchFamily="34" charset="0"/>
                <a:cs typeface="Arial" panose="020B0604020202020204" pitchFamily="34" charset="0"/>
              </a:rPr>
              <a:t>7</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when they shall have finished their testimony, the beast that ascends out of the </a:t>
            </a:r>
            <a:r>
              <a:rPr lang="en-US" sz="2600" b="1" i="1" dirty="0">
                <a:solidFill>
                  <a:srgbClr val="C00000"/>
                </a:solidFill>
                <a:latin typeface="Arial" panose="020B0604020202020204" pitchFamily="34" charset="0"/>
                <a:cs typeface="Arial" panose="020B0604020202020204" pitchFamily="34" charset="0"/>
              </a:rPr>
              <a:t>bottomless pit </a:t>
            </a:r>
            <a:r>
              <a:rPr lang="en-US" sz="2600" b="1" i="1" dirty="0">
                <a:latin typeface="Arial" panose="020B0604020202020204" pitchFamily="34" charset="0"/>
                <a:cs typeface="Arial" panose="020B0604020202020204" pitchFamily="34" charset="0"/>
              </a:rPr>
              <a:t>shall make </a:t>
            </a:r>
            <a:r>
              <a:rPr lang="en-US" sz="2600" b="1" i="1" dirty="0">
                <a:solidFill>
                  <a:srgbClr val="C00000"/>
                </a:solidFill>
                <a:latin typeface="Arial" panose="020B0604020202020204" pitchFamily="34" charset="0"/>
                <a:cs typeface="Arial" panose="020B0604020202020204" pitchFamily="34" charset="0"/>
              </a:rPr>
              <a:t>war</a:t>
            </a:r>
            <a:r>
              <a:rPr lang="en-US" sz="2600" b="1" i="1" dirty="0">
                <a:latin typeface="Arial" panose="020B0604020202020204" pitchFamily="34" charset="0"/>
                <a:cs typeface="Arial" panose="020B0604020202020204" pitchFamily="34" charset="0"/>
              </a:rPr>
              <a:t> against them, and shall </a:t>
            </a:r>
            <a:r>
              <a:rPr lang="en-US" sz="2600" b="1" i="1" dirty="0">
                <a:solidFill>
                  <a:srgbClr val="C00000"/>
                </a:solidFill>
                <a:latin typeface="Arial" panose="020B0604020202020204" pitchFamily="34" charset="0"/>
                <a:cs typeface="Arial" panose="020B0604020202020204" pitchFamily="34" charset="0"/>
              </a:rPr>
              <a:t>overcome</a:t>
            </a:r>
            <a:r>
              <a:rPr lang="en-US" sz="2600" b="1" i="1" dirty="0">
                <a:latin typeface="Arial" panose="020B0604020202020204" pitchFamily="34" charset="0"/>
                <a:cs typeface="Arial" panose="020B0604020202020204" pitchFamily="34" charset="0"/>
              </a:rPr>
              <a:t> them, and </a:t>
            </a:r>
            <a:r>
              <a:rPr lang="en-US" sz="2600" b="1" i="1" dirty="0">
                <a:solidFill>
                  <a:srgbClr val="C00000"/>
                </a:solidFill>
                <a:latin typeface="Arial" panose="020B0604020202020204" pitchFamily="34" charset="0"/>
                <a:cs typeface="Arial" panose="020B0604020202020204" pitchFamily="34" charset="0"/>
              </a:rPr>
              <a:t>kill</a:t>
            </a:r>
            <a:r>
              <a:rPr lang="en-US" sz="2600" b="1" i="1" dirty="0">
                <a:latin typeface="Arial" panose="020B0604020202020204" pitchFamily="34" charset="0"/>
                <a:cs typeface="Arial" panose="020B0604020202020204" pitchFamily="34" charset="0"/>
              </a:rPr>
              <a:t> them.</a:t>
            </a:r>
          </a:p>
        </p:txBody>
      </p:sp>
    </p:spTree>
    <p:extLst>
      <p:ext uri="{BB962C8B-B14F-4D97-AF65-F5344CB8AC3E}">
        <p14:creationId xmlns:p14="http://schemas.microsoft.com/office/powerpoint/2010/main" val="34417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2300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“Bottomless Pit”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469097-6701-BD59-7178-4E84CC96A759}"/>
              </a:ext>
            </a:extLst>
          </p:cNvPr>
          <p:cNvSpPr txBox="1"/>
          <p:nvPr/>
        </p:nvSpPr>
        <p:spPr>
          <a:xfrm>
            <a:off x="643490" y="639310"/>
            <a:ext cx="10957966" cy="5693866"/>
          </a:xfrm>
          <a:prstGeom prst="rect">
            <a:avLst/>
          </a:prstGeom>
          <a:noFill/>
        </p:spPr>
        <p:txBody>
          <a:bodyPr wrap="square" rtlCol="0">
            <a:spAutoFit/>
          </a:bodyPr>
          <a:lstStyle/>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Thick smoke rises like great furnace</a:t>
            </a:r>
          </a:p>
          <a:p>
            <a:pPr marL="971550" lvl="1" indent="-514350">
              <a:buClr>
                <a:schemeClr val="tx1"/>
              </a:buClr>
              <a:buFont typeface="Courier New" panose="02070309020205020404" pitchFamily="49" charset="0"/>
              <a:buChar char="o"/>
            </a:pPr>
            <a:r>
              <a:rPr lang="en-US" sz="2800" b="1" dirty="0">
                <a:latin typeface="Arial" panose="020B0604020202020204" pitchFamily="34" charset="0"/>
                <a:cs typeface="Arial" panose="020B0604020202020204" pitchFamily="34" charset="0"/>
              </a:rPr>
              <a:t>Like torment</a:t>
            </a:r>
          </a:p>
          <a:p>
            <a:pPr marL="514350" indent="-514350">
              <a:buClr>
                <a:schemeClr val="tx1"/>
              </a:buClr>
              <a:buFontTx/>
              <a:buAutoNum type="arabicPeriod"/>
            </a:pPr>
            <a:endParaRPr lang="en-US" sz="2800" b="1" dirty="0">
              <a:latin typeface="Arial" panose="020B0604020202020204" pitchFamily="34" charset="0"/>
              <a:cs typeface="Arial" panose="020B0604020202020204" pitchFamily="34" charset="0"/>
            </a:endParaRPr>
          </a:p>
          <a:p>
            <a:pPr>
              <a:buClr>
                <a:schemeClr val="tx1"/>
              </a:buClr>
            </a:pPr>
            <a:r>
              <a:rPr lang="en-US" sz="2800" b="1" dirty="0">
                <a:latin typeface="Arial" panose="020B0604020202020204" pitchFamily="34" charset="0"/>
                <a:cs typeface="Arial" panose="020B0604020202020204" pitchFamily="34" charset="0"/>
              </a:rPr>
              <a:t>2.  Satan (high ranking demon) controls pit</a:t>
            </a:r>
          </a:p>
          <a:p>
            <a:pPr marL="914400" lvl="1" indent="-457200">
              <a:buClr>
                <a:schemeClr val="tx1"/>
              </a:buClr>
              <a:buFont typeface="Courier New" panose="02070309020205020404" pitchFamily="49" charset="0"/>
              <a:buChar char="o"/>
            </a:pPr>
            <a:r>
              <a:rPr lang="en-US" sz="2800" b="1" dirty="0">
                <a:latin typeface="Arial" panose="020B0604020202020204" pitchFamily="34" charset="0"/>
                <a:cs typeface="Arial" panose="020B0604020202020204" pitchFamily="34" charset="0"/>
              </a:rPr>
              <a:t>“Abaddon” (Hebrew), “Apollyon” (Greek)</a:t>
            </a:r>
          </a:p>
          <a:p>
            <a:pPr marL="1371600" lvl="2" indent="-457200">
              <a:buClr>
                <a:schemeClr val="tx1"/>
              </a:buClr>
              <a:buFont typeface="Wingdings" panose="05000000000000000000" pitchFamily="2" charset="2"/>
              <a:buChar char="Ø"/>
            </a:pPr>
            <a:r>
              <a:rPr lang="en-US" sz="2800" b="1" dirty="0">
                <a:latin typeface="Arial" panose="020B0604020202020204" pitchFamily="34" charset="0"/>
                <a:cs typeface="Arial" panose="020B0604020202020204" pitchFamily="34" charset="0"/>
              </a:rPr>
              <a:t>The “Destroyer”</a:t>
            </a:r>
          </a:p>
          <a:p>
            <a:pPr>
              <a:buClr>
                <a:schemeClr val="tx1"/>
              </a:buClr>
            </a:pPr>
            <a:endParaRPr lang="en-US" sz="2800" b="1" dirty="0">
              <a:latin typeface="Arial" panose="020B0604020202020204" pitchFamily="34" charset="0"/>
              <a:cs typeface="Arial" panose="020B0604020202020204" pitchFamily="34" charset="0"/>
            </a:endParaRPr>
          </a:p>
          <a:p>
            <a:pPr>
              <a:buClr>
                <a:schemeClr val="tx1"/>
              </a:buClr>
            </a:pPr>
            <a:r>
              <a:rPr lang="en-US" sz="2800" b="1" dirty="0">
                <a:latin typeface="Arial" panose="020B0604020202020204" pitchFamily="34" charset="0"/>
                <a:cs typeface="Arial" panose="020B0604020202020204" pitchFamily="34" charset="0"/>
              </a:rPr>
              <a:t>3.  Beast from bottomless pit wars against saints</a:t>
            </a:r>
          </a:p>
          <a:p>
            <a:pPr marL="914400" lvl="1" indent="-457200">
              <a:buClr>
                <a:schemeClr val="tx1"/>
              </a:buClr>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Residence are evil</a:t>
            </a:r>
          </a:p>
          <a:p>
            <a:pPr>
              <a:buClr>
                <a:schemeClr val="tx1"/>
              </a:buClr>
            </a:pPr>
            <a:endParaRPr lang="en-US" sz="2800" b="1" dirty="0">
              <a:latin typeface="Arial" panose="020B0604020202020204" pitchFamily="34" charset="0"/>
              <a:cs typeface="Arial" panose="020B0604020202020204" pitchFamily="34" charset="0"/>
            </a:endParaRPr>
          </a:p>
          <a:p>
            <a:pPr>
              <a:buClr>
                <a:schemeClr val="tx1"/>
              </a:buClr>
            </a:pPr>
            <a:r>
              <a:rPr lang="en-US" sz="2800" b="1" dirty="0">
                <a:latin typeface="Arial" panose="020B0604020202020204" pitchFamily="34" charset="0"/>
                <a:cs typeface="Arial" panose="020B0604020202020204" pitchFamily="34" charset="0"/>
              </a:rPr>
              <a:t>4.  Abyss, Torment, Bottomless Pit – same place?</a:t>
            </a:r>
          </a:p>
          <a:p>
            <a:pPr>
              <a:buClr>
                <a:schemeClr val="tx1"/>
              </a:buClr>
            </a:pPr>
            <a:endParaRPr lang="en-US" sz="2800" b="1" dirty="0">
              <a:latin typeface="Arial" panose="020B0604020202020204" pitchFamily="34" charset="0"/>
              <a:cs typeface="Arial" panose="020B0604020202020204" pitchFamily="34" charset="0"/>
            </a:endParaRPr>
          </a:p>
          <a:p>
            <a:pPr>
              <a:buClr>
                <a:schemeClr val="tx1"/>
              </a:buClr>
            </a:pPr>
            <a:r>
              <a:rPr lang="en-US" sz="2800" b="1" dirty="0">
                <a:solidFill>
                  <a:srgbClr val="C00000"/>
                </a:solidFill>
                <a:latin typeface="Arial" panose="020B0604020202020204" pitchFamily="34" charset="0"/>
                <a:cs typeface="Arial" panose="020B0604020202020204" pitchFamily="34" charset="0"/>
              </a:rPr>
              <a:t>5.  Revelation 17 - Beast from bottomless pit go into “perdition”</a:t>
            </a:r>
          </a:p>
        </p:txBody>
      </p:sp>
    </p:spTree>
    <p:extLst>
      <p:ext uri="{BB962C8B-B14F-4D97-AF65-F5344CB8AC3E}">
        <p14:creationId xmlns:p14="http://schemas.microsoft.com/office/powerpoint/2010/main" val="181643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“Bottomless Pit”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869B70-F48D-AF78-3AF3-79D418C4E4EB}"/>
              </a:ext>
            </a:extLst>
          </p:cNvPr>
          <p:cNvSpPr txBox="1"/>
          <p:nvPr/>
        </p:nvSpPr>
        <p:spPr>
          <a:xfrm>
            <a:off x="-8878" y="624961"/>
            <a:ext cx="12198946" cy="2677656"/>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17:8</a:t>
            </a:r>
          </a:p>
          <a:p>
            <a:pPr algn="just"/>
            <a:r>
              <a:rPr lang="en-US" sz="2800" b="1" baseline="30000" dirty="0">
                <a:solidFill>
                  <a:srgbClr val="C00000"/>
                </a:solidFill>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 beast that you saw was, and is not; and shall ascend out of the </a:t>
            </a:r>
            <a:r>
              <a:rPr lang="en-US" sz="2800" b="1" i="1" dirty="0">
                <a:solidFill>
                  <a:srgbClr val="C00000"/>
                </a:solidFill>
                <a:latin typeface="Arial" panose="020B0604020202020204" pitchFamily="34" charset="0"/>
                <a:cs typeface="Arial" panose="020B0604020202020204" pitchFamily="34" charset="0"/>
              </a:rPr>
              <a:t>bottomless pit</a:t>
            </a:r>
            <a:r>
              <a:rPr lang="en-US" sz="2800" b="1" i="1" dirty="0">
                <a:latin typeface="Arial" panose="020B0604020202020204" pitchFamily="34" charset="0"/>
                <a:cs typeface="Arial" panose="020B0604020202020204" pitchFamily="34" charset="0"/>
              </a:rPr>
              <a:t>, and go into </a:t>
            </a:r>
            <a:r>
              <a:rPr lang="en-US" sz="2800" b="1" i="1" dirty="0">
                <a:solidFill>
                  <a:srgbClr val="C00000"/>
                </a:solidFill>
                <a:latin typeface="Arial" panose="020B0604020202020204" pitchFamily="34" charset="0"/>
                <a:cs typeface="Arial" panose="020B0604020202020204" pitchFamily="34" charset="0"/>
              </a:rPr>
              <a:t>perdition</a:t>
            </a:r>
            <a:r>
              <a:rPr lang="en-US" sz="2800" b="1" i="1" dirty="0">
                <a:latin typeface="Arial" panose="020B0604020202020204" pitchFamily="34" charset="0"/>
                <a:cs typeface="Arial" panose="020B0604020202020204" pitchFamily="34" charset="0"/>
              </a:rPr>
              <a:t>: and they that dwell on the earth shall wonder, whose names were not written in the book of life from the foundation of the world, when they behold the beast that was, and is not, and yet is.</a:t>
            </a:r>
          </a:p>
        </p:txBody>
      </p:sp>
      <p:sp>
        <p:nvSpPr>
          <p:cNvPr id="4" name="TextBox 3">
            <a:extLst>
              <a:ext uri="{FF2B5EF4-FFF2-40B4-BE49-F238E27FC236}">
                <a16:creationId xmlns:a16="http://schemas.microsoft.com/office/drawing/2014/main" id="{7AA0E919-38CF-178D-07A8-272FE40160DF}"/>
              </a:ext>
            </a:extLst>
          </p:cNvPr>
          <p:cNvSpPr txBox="1"/>
          <p:nvPr/>
        </p:nvSpPr>
        <p:spPr>
          <a:xfrm>
            <a:off x="115276" y="3481730"/>
            <a:ext cx="5323991" cy="2677656"/>
          </a:xfrm>
          <a:prstGeom prst="rect">
            <a:avLst/>
          </a:prstGeom>
          <a:noFill/>
          <a:ln>
            <a:solidFill>
              <a:schemeClr val="tx1"/>
            </a:solidFill>
          </a:ln>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Bottomless Pit</a:t>
            </a:r>
          </a:p>
          <a:p>
            <a:pPr algn="ctr"/>
            <a:r>
              <a:rPr lang="el-GR" sz="2400" b="1" dirty="0">
                <a:solidFill>
                  <a:srgbClr val="C00000"/>
                </a:solidFill>
                <a:latin typeface="Arial" panose="020B0604020202020204" pitchFamily="34" charset="0"/>
                <a:cs typeface="Arial" panose="020B0604020202020204" pitchFamily="34" charset="0"/>
              </a:rPr>
              <a:t>ἀβύσσου</a:t>
            </a:r>
            <a:r>
              <a:rPr lang="el-GR"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abyssou</a:t>
            </a:r>
            <a:r>
              <a:rPr lang="en-US" sz="2400" b="1" dirty="0">
                <a:latin typeface="Arial" panose="020B0604020202020204" pitchFamily="34" charset="0"/>
                <a:cs typeface="Arial" panose="020B0604020202020204" pitchFamily="34" charset="0"/>
              </a:rPr>
              <a:t>) </a:t>
            </a:r>
            <a:r>
              <a:rPr lang="en-US" sz="2400" b="1" i="0" dirty="0">
                <a:effectLst/>
                <a:latin typeface="Arial" panose="020B0604020202020204" pitchFamily="34" charset="0"/>
                <a:cs typeface="Arial" panose="020B0604020202020204" pitchFamily="34" charset="0"/>
              </a:rPr>
              <a:t>- Ref #12</a:t>
            </a:r>
            <a:r>
              <a:rPr lang="en-US" sz="2400" b="1" baseline="30000" dirty="0">
                <a:latin typeface="Arial" panose="020B0604020202020204" pitchFamily="34" charset="0"/>
                <a:cs typeface="Arial" panose="020B0604020202020204" pitchFamily="34" charset="0"/>
              </a:rPr>
              <a:t>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i="0" dirty="0">
              <a:solidFill>
                <a:srgbClr val="C00000"/>
              </a:solidFill>
              <a:effectLst/>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6x in N.T.</a:t>
            </a:r>
          </a:p>
          <a:p>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Boundless, unfathomable depth</a:t>
            </a: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Bottomless pit or abyss</a:t>
            </a: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Jews - Home of evil spirits</a:t>
            </a:r>
          </a:p>
        </p:txBody>
      </p:sp>
      <p:sp>
        <p:nvSpPr>
          <p:cNvPr id="5" name="TextBox 4">
            <a:extLst>
              <a:ext uri="{FF2B5EF4-FFF2-40B4-BE49-F238E27FC236}">
                <a16:creationId xmlns:a16="http://schemas.microsoft.com/office/drawing/2014/main" id="{6855B306-FEF8-7FDE-65D9-15CFE0513865}"/>
              </a:ext>
            </a:extLst>
          </p:cNvPr>
          <p:cNvSpPr txBox="1"/>
          <p:nvPr/>
        </p:nvSpPr>
        <p:spPr>
          <a:xfrm>
            <a:off x="6759020" y="3481730"/>
            <a:ext cx="5323991" cy="2677656"/>
          </a:xfrm>
          <a:prstGeom prst="rect">
            <a:avLst/>
          </a:prstGeom>
          <a:noFill/>
          <a:ln>
            <a:solidFill>
              <a:schemeClr val="tx1"/>
            </a:solidFill>
          </a:ln>
        </p:spPr>
        <p:txBody>
          <a:bodyPr wrap="square">
            <a:spAutoFit/>
          </a:bodyPr>
          <a:lstStyle/>
          <a:p>
            <a:pPr marL="214313" indent="-214313" algn="ctr">
              <a:defRPr/>
            </a:pPr>
            <a:r>
              <a:rPr lang="en-US" sz="2400" b="1" dirty="0">
                <a:solidFill>
                  <a:srgbClr val="C00000"/>
                </a:solidFill>
                <a:latin typeface="Arial" panose="020B0604020202020204" pitchFamily="34" charset="0"/>
                <a:cs typeface="Arial" panose="020B0604020202020204" pitchFamily="34" charset="0"/>
              </a:rPr>
              <a:t>Perdition</a:t>
            </a:r>
          </a:p>
          <a:p>
            <a:pPr marL="214313" indent="-214313" algn="ctr">
              <a:defRPr/>
            </a:pPr>
            <a:r>
              <a:rPr lang="el-GR" sz="2400" b="1" dirty="0">
                <a:solidFill>
                  <a:srgbClr val="C00000"/>
                </a:solidFill>
                <a:latin typeface="Arial" panose="020B0604020202020204" pitchFamily="34" charset="0"/>
                <a:cs typeface="Arial" panose="020B0604020202020204" pitchFamily="34" charset="0"/>
              </a:rPr>
              <a:t>ἀπώλειαν</a:t>
            </a:r>
            <a:r>
              <a:rPr lang="el-GR"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apōleian) - Ref #684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a:p>
            <a:pPr marL="214313" indent="-214313" algn="ctr">
              <a:defRPr/>
            </a:pPr>
            <a:r>
              <a:rPr lang="en-US" sz="2400" b="1" dirty="0">
                <a:latin typeface="Arial" panose="020B0604020202020204" pitchFamily="34" charset="0"/>
                <a:cs typeface="Arial" panose="020B0604020202020204" pitchFamily="34" charset="0"/>
              </a:rPr>
              <a:t>9x in N.T.</a:t>
            </a:r>
          </a:p>
          <a:p>
            <a:pPr>
              <a:defRP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Eternal misery, ruin, perish</a:t>
            </a:r>
          </a:p>
          <a:p>
            <a:pPr marL="342900" indent="-3429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Utter destruction </a:t>
            </a:r>
          </a:p>
          <a:p>
            <a:pPr marL="342900" indent="-3429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Consistent with Hell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0829D1-7099-D0FA-5B98-CAE6548E9628}"/>
              </a:ext>
            </a:extLst>
          </p:cNvPr>
          <p:cNvSpPr txBox="1"/>
          <p:nvPr/>
        </p:nvSpPr>
        <p:spPr>
          <a:xfrm>
            <a:off x="0" y="6467074"/>
            <a:ext cx="12168333" cy="369332"/>
          </a:xfrm>
          <a:prstGeom prst="rect">
            <a:avLst/>
          </a:prstGeom>
          <a:noFill/>
        </p:spPr>
        <p:txBody>
          <a:bodyPr wrap="square">
            <a:spAutoFit/>
          </a:bodyPr>
          <a:lstStyle/>
          <a:p>
            <a:pPr>
              <a:buClr>
                <a:schemeClr val="tx1"/>
              </a:buClr>
            </a:pPr>
            <a:r>
              <a:rPr lang="en-US" altLang="en-US" sz="2400" b="1" baseline="30000" dirty="0">
                <a:solidFill>
                  <a:srgbClr val="C00000"/>
                </a:solidFill>
                <a:latin typeface="Arial" panose="020B0604020202020204" pitchFamily="34" charset="0"/>
                <a:cs typeface="Arial" panose="020B0604020202020204" pitchFamily="34" charset="0"/>
              </a:rPr>
              <a:t>1</a:t>
            </a:r>
            <a:r>
              <a:rPr lang="en-US" altLang="en-US" b="1"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biblehub.com</a:t>
            </a: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412237F-2B77-E404-C06E-ABB2695220B0}"/>
              </a:ext>
            </a:extLst>
          </p:cNvPr>
          <p:cNvSpPr>
            <a:spLocks noChangeArrowheads="1"/>
          </p:cNvSpPr>
          <p:nvPr/>
        </p:nvSpPr>
        <p:spPr bwMode="auto">
          <a:xfrm>
            <a:off x="-8178" y="6430156"/>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71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33996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16451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14542" cy="6882331"/>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Nicknames</a:t>
            </a:r>
          </a:p>
        </p:txBody>
      </p:sp>
      <p:pic>
        <p:nvPicPr>
          <p:cNvPr id="11" name="Picture 5" descr="http://freewallpaperdownloads.net/wp-content/uploads/2015/06/alabama-ipad-mini-wallpaper.jpg">
            <a:extLst>
              <a:ext uri="{FF2B5EF4-FFF2-40B4-BE49-F238E27FC236}">
                <a16:creationId xmlns:a16="http://schemas.microsoft.com/office/drawing/2014/main" id="{D2C4D439-EA0D-AEB6-320A-E64D55FB9EDC}"/>
              </a:ext>
            </a:extLst>
          </p:cNvPr>
          <p:cNvPicPr preferRelativeResize="0">
            <a:picLocks noChangeArrowheads="1"/>
          </p:cNvPicPr>
          <p:nvPr/>
        </p:nvPicPr>
        <p:blipFill>
          <a:blip r:embed="rId4" cstate="print"/>
          <a:srcRect/>
          <a:stretch>
            <a:fillRect/>
          </a:stretch>
        </p:blipFill>
        <p:spPr bwMode="auto">
          <a:xfrm>
            <a:off x="1291253" y="614196"/>
            <a:ext cx="1373536" cy="694944"/>
          </a:xfrm>
          <a:prstGeom prst="rect">
            <a:avLst/>
          </a:prstGeom>
          <a:noFill/>
          <a:ln w="9525">
            <a:noFill/>
            <a:miter lim="800000"/>
            <a:headEnd/>
            <a:tailEnd/>
          </a:ln>
        </p:spPr>
      </p:pic>
      <p:pic>
        <p:nvPicPr>
          <p:cNvPr id="12" name="Picture 2" descr="http://www.skinit.com/media/catalog/product/cache/1/thumbnail/300x/9df78eab33525d08d6e5fb8d27136e95/A/U/AUBURN01_199.jpg">
            <a:extLst>
              <a:ext uri="{FF2B5EF4-FFF2-40B4-BE49-F238E27FC236}">
                <a16:creationId xmlns:a16="http://schemas.microsoft.com/office/drawing/2014/main" id="{B9041609-B460-6B0F-D735-BA77610AED93}"/>
              </a:ext>
            </a:extLst>
          </p:cNvPr>
          <p:cNvPicPr preferRelativeResize="0">
            <a:picLocks noChangeArrowheads="1"/>
          </p:cNvPicPr>
          <p:nvPr/>
        </p:nvPicPr>
        <p:blipFill>
          <a:blip r:embed="rId5" cstate="print"/>
          <a:srcRect/>
          <a:stretch>
            <a:fillRect/>
          </a:stretch>
        </p:blipFill>
        <p:spPr bwMode="auto">
          <a:xfrm>
            <a:off x="1291253" y="1514214"/>
            <a:ext cx="1373536" cy="694944"/>
          </a:xfrm>
          <a:prstGeom prst="rect">
            <a:avLst/>
          </a:prstGeom>
          <a:noFill/>
          <a:ln w="9525">
            <a:noFill/>
            <a:miter lim="800000"/>
            <a:headEnd/>
            <a:tailEnd/>
          </a:ln>
        </p:spPr>
      </p:pic>
      <p:pic>
        <p:nvPicPr>
          <p:cNvPr id="13" name="Picture 2" descr="http://vector.me/files/images/1/9/19129/university_of_tennessee.png">
            <a:extLst>
              <a:ext uri="{FF2B5EF4-FFF2-40B4-BE49-F238E27FC236}">
                <a16:creationId xmlns:a16="http://schemas.microsoft.com/office/drawing/2014/main" id="{1AA62AAE-6926-E10B-0FE2-643B4B3EE317}"/>
              </a:ext>
            </a:extLst>
          </p:cNvPr>
          <p:cNvPicPr preferRelativeResize="0">
            <a:picLocks noChangeArrowheads="1"/>
          </p:cNvPicPr>
          <p:nvPr/>
        </p:nvPicPr>
        <p:blipFill>
          <a:blip r:embed="rId6" cstate="print"/>
          <a:srcRect/>
          <a:stretch>
            <a:fillRect/>
          </a:stretch>
        </p:blipFill>
        <p:spPr bwMode="auto">
          <a:xfrm>
            <a:off x="1291253" y="2414232"/>
            <a:ext cx="1373536" cy="694944"/>
          </a:xfrm>
          <a:prstGeom prst="rect">
            <a:avLst/>
          </a:prstGeom>
          <a:noFill/>
          <a:ln w="9525">
            <a:noFill/>
            <a:miter lim="800000"/>
            <a:headEnd/>
            <a:tailEnd/>
          </a:ln>
        </p:spPr>
      </p:pic>
      <p:pic>
        <p:nvPicPr>
          <p:cNvPr id="14" name="Picture 4" descr="http://content.sportslogos.net/logos/35/895/full/1686_vanderbilt_commodores-alternate-2008.png">
            <a:extLst>
              <a:ext uri="{FF2B5EF4-FFF2-40B4-BE49-F238E27FC236}">
                <a16:creationId xmlns:a16="http://schemas.microsoft.com/office/drawing/2014/main" id="{CABE19CB-7875-284B-6217-AE5A0190F273}"/>
              </a:ext>
            </a:extLst>
          </p:cNvPr>
          <p:cNvPicPr preferRelativeResize="0">
            <a:picLocks noChangeArrowheads="1"/>
          </p:cNvPicPr>
          <p:nvPr/>
        </p:nvPicPr>
        <p:blipFill>
          <a:blip r:embed="rId7" cstate="print"/>
          <a:srcRect/>
          <a:stretch>
            <a:fillRect/>
          </a:stretch>
        </p:blipFill>
        <p:spPr bwMode="auto">
          <a:xfrm>
            <a:off x="1291253" y="3314250"/>
            <a:ext cx="1373536" cy="694944"/>
          </a:xfrm>
          <a:prstGeom prst="rect">
            <a:avLst/>
          </a:prstGeom>
          <a:noFill/>
          <a:ln w="9525">
            <a:noFill/>
            <a:miter lim="800000"/>
            <a:headEnd/>
            <a:tailEnd/>
          </a:ln>
        </p:spPr>
      </p:pic>
      <p:pic>
        <p:nvPicPr>
          <p:cNvPr id="15" name="Picture 6" descr="http://wvue.images.worldnow.com/images/9201061_G.jpg">
            <a:extLst>
              <a:ext uri="{FF2B5EF4-FFF2-40B4-BE49-F238E27FC236}">
                <a16:creationId xmlns:a16="http://schemas.microsoft.com/office/drawing/2014/main" id="{11D0F4AD-C23D-71D2-8530-BA279FC3BFF0}"/>
              </a:ext>
            </a:extLst>
          </p:cNvPr>
          <p:cNvPicPr preferRelativeResize="0">
            <a:picLocks noChangeArrowheads="1"/>
          </p:cNvPicPr>
          <p:nvPr/>
        </p:nvPicPr>
        <p:blipFill>
          <a:blip r:embed="rId8" cstate="print"/>
          <a:srcRect/>
          <a:stretch>
            <a:fillRect/>
          </a:stretch>
        </p:blipFill>
        <p:spPr bwMode="auto">
          <a:xfrm>
            <a:off x="1291253" y="5114286"/>
            <a:ext cx="1373536" cy="694944"/>
          </a:xfrm>
          <a:prstGeom prst="rect">
            <a:avLst/>
          </a:prstGeom>
          <a:noFill/>
          <a:ln w="9525">
            <a:noFill/>
            <a:miter lim="800000"/>
            <a:headEnd/>
            <a:tailEnd/>
          </a:ln>
        </p:spPr>
      </p:pic>
      <p:pic>
        <p:nvPicPr>
          <p:cNvPr id="16" name="Picture 15">
            <a:extLst>
              <a:ext uri="{FF2B5EF4-FFF2-40B4-BE49-F238E27FC236}">
                <a16:creationId xmlns:a16="http://schemas.microsoft.com/office/drawing/2014/main" id="{FD93FF15-07E8-07BC-3283-375752B060D4}"/>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651794" y="1558013"/>
            <a:ext cx="1371600" cy="694944"/>
          </a:xfrm>
          <a:prstGeom prst="rect">
            <a:avLst/>
          </a:prstGeom>
        </p:spPr>
      </p:pic>
      <p:pic>
        <p:nvPicPr>
          <p:cNvPr id="17" name="Picture 16">
            <a:extLst>
              <a:ext uri="{FF2B5EF4-FFF2-40B4-BE49-F238E27FC236}">
                <a16:creationId xmlns:a16="http://schemas.microsoft.com/office/drawing/2014/main" id="{EDADE16A-F56D-3AD2-0DDF-EB2C5FA11421}"/>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1291253" y="6014305"/>
            <a:ext cx="1373536" cy="694944"/>
          </a:xfrm>
          <a:prstGeom prst="rect">
            <a:avLst/>
          </a:prstGeom>
          <a:ln>
            <a:solidFill>
              <a:srgbClr val="0326B4"/>
            </a:solidFill>
          </a:ln>
        </p:spPr>
      </p:pic>
      <p:pic>
        <p:nvPicPr>
          <p:cNvPr id="18" name="Picture 17">
            <a:extLst>
              <a:ext uri="{FF2B5EF4-FFF2-40B4-BE49-F238E27FC236}">
                <a16:creationId xmlns:a16="http://schemas.microsoft.com/office/drawing/2014/main" id="{A1E7CE82-BFDF-5E17-C55D-521B250519C7}"/>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6651794" y="614196"/>
            <a:ext cx="1371600" cy="694944"/>
          </a:xfrm>
          <a:prstGeom prst="rect">
            <a:avLst/>
          </a:prstGeom>
        </p:spPr>
      </p:pic>
      <p:pic>
        <p:nvPicPr>
          <p:cNvPr id="19" name="Picture 18">
            <a:extLst>
              <a:ext uri="{FF2B5EF4-FFF2-40B4-BE49-F238E27FC236}">
                <a16:creationId xmlns:a16="http://schemas.microsoft.com/office/drawing/2014/main" id="{8A4D27F3-6C19-DE49-2D4A-8E2D14CBD639}"/>
              </a:ext>
            </a:extLst>
          </p:cNvPr>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1291253" y="4214268"/>
            <a:ext cx="1373536" cy="694944"/>
          </a:xfrm>
          <a:prstGeom prst="rect">
            <a:avLst/>
          </a:prstGeom>
        </p:spPr>
      </p:pic>
      <p:pic>
        <p:nvPicPr>
          <p:cNvPr id="20" name="Picture 19">
            <a:extLst>
              <a:ext uri="{FF2B5EF4-FFF2-40B4-BE49-F238E27FC236}">
                <a16:creationId xmlns:a16="http://schemas.microsoft.com/office/drawing/2014/main" id="{50FC300F-F304-2E85-20A6-EABD5EC742E7}"/>
              </a:ext>
            </a:extLst>
          </p:cNvPr>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6651794" y="2458288"/>
            <a:ext cx="1371600" cy="694944"/>
          </a:xfrm>
          <a:prstGeom prst="rect">
            <a:avLst/>
          </a:prstGeom>
        </p:spPr>
      </p:pic>
      <p:pic>
        <p:nvPicPr>
          <p:cNvPr id="21" name="Picture 4" descr="Clemson University Logo and symbol, meaning, history, PNG, brand">
            <a:extLst>
              <a:ext uri="{FF2B5EF4-FFF2-40B4-BE49-F238E27FC236}">
                <a16:creationId xmlns:a16="http://schemas.microsoft.com/office/drawing/2014/main" id="{86252471-A29B-C18B-C471-FBC80FA68B29}"/>
              </a:ext>
            </a:extLst>
          </p:cNvPr>
          <p:cNvPicPr preferRelativeResize="0">
            <a:picLocks noChangeArrowheads="1"/>
          </p:cNvPicPr>
          <p:nvPr/>
        </p:nvPicPr>
        <p:blipFill rotWithShape="1">
          <a:blip r:embed="rId14" cstate="print">
            <a:extLst>
              <a:ext uri="{28A0092B-C50C-407E-A947-70E740481C1C}">
                <a14:useLocalDpi xmlns:a14="http://schemas.microsoft.com/office/drawing/2010/main" val="0"/>
              </a:ext>
            </a:extLst>
          </a:blip>
          <a:srcRect l="23610" t="2345" r="23474" b="2099"/>
          <a:stretch/>
        </p:blipFill>
        <p:spPr bwMode="auto">
          <a:xfrm>
            <a:off x="6651794" y="3358563"/>
            <a:ext cx="1371600" cy="6949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Ohio State Buckeyes Primary Dark Logo - NCAA Division I (n-r) (NCAA n-r) -  Chris Creamer's Sports Logos Page - SportsLogos.Net">
            <a:extLst>
              <a:ext uri="{FF2B5EF4-FFF2-40B4-BE49-F238E27FC236}">
                <a16:creationId xmlns:a16="http://schemas.microsoft.com/office/drawing/2014/main" id="{737803F1-8C0B-A43D-E0BA-B7BFA1DAB43A}"/>
              </a:ext>
            </a:extLst>
          </p:cNvPr>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51794" y="5157570"/>
            <a:ext cx="1371600" cy="6949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CAADAF70-C868-E9DF-78C6-F641D2197003}"/>
              </a:ext>
            </a:extLst>
          </p:cNvPr>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51794" y="6014305"/>
            <a:ext cx="1371600" cy="6949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Missouri Tigers | American Football Wiki | Fandom">
            <a:extLst>
              <a:ext uri="{FF2B5EF4-FFF2-40B4-BE49-F238E27FC236}">
                <a16:creationId xmlns:a16="http://schemas.microsoft.com/office/drawing/2014/main" id="{9F4E9AE9-D9A3-9269-05D0-6E2A42744C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1795" y="4258838"/>
            <a:ext cx="1371599" cy="6934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F535666-CF67-6251-06B6-D6E81C29F6AE}"/>
              </a:ext>
            </a:extLst>
          </p:cNvPr>
          <p:cNvSpPr txBox="1">
            <a:spLocks noChangeArrowheads="1"/>
          </p:cNvSpPr>
          <p:nvPr/>
        </p:nvSpPr>
        <p:spPr bwMode="auto">
          <a:xfrm>
            <a:off x="3157650" y="700058"/>
            <a:ext cx="2087450" cy="523220"/>
          </a:xfrm>
          <a:prstGeom prst="rect">
            <a:avLst/>
          </a:prstGeom>
          <a:noFill/>
          <a:ln w="9525">
            <a:noFill/>
            <a:miter lim="800000"/>
            <a:headEnd/>
            <a:tailEnd/>
          </a:ln>
        </p:spPr>
        <p:txBody>
          <a:bodyPr wrap="square">
            <a:spAutoFit/>
          </a:bodyPr>
          <a:lstStyle/>
          <a:p>
            <a:pPr algn="ctr"/>
            <a:r>
              <a:rPr lang="en-US" altLang="en-US" sz="2800" b="1" dirty="0">
                <a:solidFill>
                  <a:srgbClr val="C00000"/>
                </a:solidFill>
                <a:latin typeface="Arial" panose="020B0604020202020204" pitchFamily="34" charset="0"/>
                <a:cs typeface="Arial" panose="020B0604020202020204" pitchFamily="34" charset="0"/>
              </a:rPr>
              <a:t>“T – Town”</a:t>
            </a:r>
          </a:p>
        </p:txBody>
      </p:sp>
      <p:sp>
        <p:nvSpPr>
          <p:cNvPr id="26" name="TextBox 25">
            <a:extLst>
              <a:ext uri="{FF2B5EF4-FFF2-40B4-BE49-F238E27FC236}">
                <a16:creationId xmlns:a16="http://schemas.microsoft.com/office/drawing/2014/main" id="{03BBC411-F127-7785-3D29-156BF99DDF18}"/>
              </a:ext>
            </a:extLst>
          </p:cNvPr>
          <p:cNvSpPr txBox="1">
            <a:spLocks noChangeArrowheads="1"/>
          </p:cNvSpPr>
          <p:nvPr/>
        </p:nvSpPr>
        <p:spPr bwMode="auto">
          <a:xfrm>
            <a:off x="2965042" y="1600076"/>
            <a:ext cx="2515358" cy="523220"/>
          </a:xfrm>
          <a:prstGeom prst="rect">
            <a:avLst/>
          </a:prstGeom>
          <a:noFill/>
          <a:ln w="9525">
            <a:noFill/>
            <a:miter lim="800000"/>
            <a:headEnd/>
            <a:tailEnd/>
          </a:ln>
        </p:spPr>
        <p:txBody>
          <a:bodyPr wrap="square">
            <a:spAutoFit/>
          </a:bodyPr>
          <a:lstStyle/>
          <a:p>
            <a:pPr algn="ctr"/>
            <a:r>
              <a:rPr lang="en-US" altLang="en-US" sz="2800" b="1" dirty="0">
                <a:solidFill>
                  <a:srgbClr val="002060"/>
                </a:solidFill>
                <a:latin typeface="Arial" panose="020B0604020202020204" pitchFamily="34" charset="0"/>
                <a:cs typeface="Arial" panose="020B0604020202020204" pitchFamily="34" charset="0"/>
              </a:rPr>
              <a:t>“The Plains”</a:t>
            </a:r>
          </a:p>
        </p:txBody>
      </p:sp>
      <p:sp>
        <p:nvSpPr>
          <p:cNvPr id="27" name="TextBox 26">
            <a:extLst>
              <a:ext uri="{FF2B5EF4-FFF2-40B4-BE49-F238E27FC236}">
                <a16:creationId xmlns:a16="http://schemas.microsoft.com/office/drawing/2014/main" id="{8616DE71-ADCA-75C2-FBDF-5CCF9C9F3023}"/>
              </a:ext>
            </a:extLst>
          </p:cNvPr>
          <p:cNvSpPr txBox="1">
            <a:spLocks noChangeArrowheads="1"/>
          </p:cNvSpPr>
          <p:nvPr/>
        </p:nvSpPr>
        <p:spPr bwMode="auto">
          <a:xfrm>
            <a:off x="2959131" y="2500094"/>
            <a:ext cx="2527181" cy="523220"/>
          </a:xfrm>
          <a:prstGeom prst="rect">
            <a:avLst/>
          </a:prstGeom>
          <a:noFill/>
          <a:ln w="9525">
            <a:noFill/>
            <a:miter lim="800000"/>
            <a:headEnd/>
            <a:tailEnd/>
          </a:ln>
        </p:spPr>
        <p:txBody>
          <a:bodyPr wrap="square">
            <a:spAutoFit/>
          </a:bodyPr>
          <a:lstStyle/>
          <a:p>
            <a:pPr algn="ctr"/>
            <a:r>
              <a:rPr lang="en-US" altLang="en-US" sz="2800" b="1" dirty="0">
                <a:latin typeface="Arial" panose="020B0604020202020204" pitchFamily="34" charset="0"/>
                <a:cs typeface="Arial" panose="020B0604020202020204" pitchFamily="34" charset="0"/>
              </a:rPr>
              <a:t>“</a:t>
            </a:r>
            <a:r>
              <a:rPr lang="en-US" altLang="en-US" sz="2800" b="1" dirty="0">
                <a:solidFill>
                  <a:srgbClr val="CC6600"/>
                </a:solidFill>
                <a:latin typeface="Arial" panose="020B0604020202020204" pitchFamily="34" charset="0"/>
                <a:cs typeface="Arial" panose="020B0604020202020204" pitchFamily="34" charset="0"/>
              </a:rPr>
              <a:t>Rocky Top</a:t>
            </a:r>
            <a:r>
              <a:rPr lang="en-US" altLang="en-US" sz="2800" b="1" dirty="0">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2561C9D6-3C73-2C08-FABB-C35A89D8B6C8}"/>
              </a:ext>
            </a:extLst>
          </p:cNvPr>
          <p:cNvSpPr txBox="1">
            <a:spLocks noChangeArrowheads="1"/>
          </p:cNvSpPr>
          <p:nvPr/>
        </p:nvSpPr>
        <p:spPr bwMode="auto">
          <a:xfrm>
            <a:off x="2965042" y="3400112"/>
            <a:ext cx="2515358" cy="523220"/>
          </a:xfrm>
          <a:prstGeom prst="rect">
            <a:avLst/>
          </a:prstGeom>
          <a:noFill/>
          <a:ln w="9525">
            <a:noFill/>
            <a:miter lim="800000"/>
            <a:headEnd/>
            <a:tailEnd/>
          </a:ln>
        </p:spPr>
        <p:txBody>
          <a:bodyPr wrap="square">
            <a:spAutoFit/>
          </a:bodyPr>
          <a:lstStyle/>
          <a:p>
            <a:pPr algn="ctr"/>
            <a:r>
              <a:rPr lang="en-US" altLang="en-US" sz="2800" b="1" dirty="0">
                <a:latin typeface="Arial" panose="020B0604020202020204" pitchFamily="34" charset="0"/>
                <a:cs typeface="Arial" panose="020B0604020202020204" pitchFamily="34" charset="0"/>
              </a:rPr>
              <a:t>“Music City”</a:t>
            </a:r>
          </a:p>
        </p:txBody>
      </p:sp>
      <p:sp>
        <p:nvSpPr>
          <p:cNvPr id="29" name="TextBox 28">
            <a:extLst>
              <a:ext uri="{FF2B5EF4-FFF2-40B4-BE49-F238E27FC236}">
                <a16:creationId xmlns:a16="http://schemas.microsoft.com/office/drawing/2014/main" id="{DB915ED7-13C0-F444-0D4E-799B5B808AAE}"/>
              </a:ext>
            </a:extLst>
          </p:cNvPr>
          <p:cNvSpPr txBox="1">
            <a:spLocks noChangeArrowheads="1"/>
          </p:cNvSpPr>
          <p:nvPr/>
        </p:nvSpPr>
        <p:spPr bwMode="auto">
          <a:xfrm>
            <a:off x="2818258" y="5200148"/>
            <a:ext cx="2709407" cy="523220"/>
          </a:xfrm>
          <a:prstGeom prst="rect">
            <a:avLst/>
          </a:prstGeom>
          <a:noFill/>
          <a:ln w="9525">
            <a:noFill/>
            <a:miter lim="800000"/>
            <a:headEnd/>
            <a:tailEnd/>
          </a:ln>
        </p:spPr>
        <p:txBody>
          <a:bodyPr wrap="square">
            <a:spAutoFit/>
          </a:bodyPr>
          <a:lstStyle/>
          <a:p>
            <a:pPr algn="ctr"/>
            <a:r>
              <a:rPr lang="en-US" altLang="en-US" sz="2800" b="1" dirty="0">
                <a:solidFill>
                  <a:srgbClr val="7030A0"/>
                </a:solidFill>
                <a:latin typeface="Arial" panose="020B0604020202020204" pitchFamily="34" charset="0"/>
                <a:cs typeface="Arial" panose="020B0604020202020204" pitchFamily="34" charset="0"/>
              </a:rPr>
              <a:t>“Death Valley”</a:t>
            </a:r>
          </a:p>
        </p:txBody>
      </p:sp>
      <p:sp>
        <p:nvSpPr>
          <p:cNvPr id="30" name="TextBox 29">
            <a:extLst>
              <a:ext uri="{FF2B5EF4-FFF2-40B4-BE49-F238E27FC236}">
                <a16:creationId xmlns:a16="http://schemas.microsoft.com/office/drawing/2014/main" id="{7D8F1F4C-BB4F-6E54-83FF-B8DD964A430D}"/>
              </a:ext>
            </a:extLst>
          </p:cNvPr>
          <p:cNvSpPr txBox="1">
            <a:spLocks noChangeArrowheads="1"/>
          </p:cNvSpPr>
          <p:nvPr/>
        </p:nvSpPr>
        <p:spPr bwMode="auto">
          <a:xfrm>
            <a:off x="8236994" y="1468863"/>
            <a:ext cx="2609888" cy="830997"/>
          </a:xfrm>
          <a:prstGeom prst="rect">
            <a:avLst/>
          </a:prstGeom>
          <a:noFill/>
          <a:ln w="9525">
            <a:noFill/>
            <a:miter lim="800000"/>
            <a:headEnd/>
            <a:tailEnd/>
          </a:ln>
        </p:spPr>
        <p:txBody>
          <a:bodyPr wrap="square">
            <a:spAutoFit/>
          </a:bodyPr>
          <a:lstStyle/>
          <a:p>
            <a:pPr algn="ctr"/>
            <a:r>
              <a:rPr lang="en-US" altLang="en-US" sz="2400" b="1" dirty="0">
                <a:solidFill>
                  <a:srgbClr val="FF0000"/>
                </a:solidFill>
                <a:latin typeface="Arial" panose="020B0604020202020204" pitchFamily="34" charset="0"/>
                <a:cs typeface="Arial" panose="020B0604020202020204" pitchFamily="34" charset="0"/>
              </a:rPr>
              <a:t>“Between</a:t>
            </a:r>
          </a:p>
          <a:p>
            <a:pPr algn="ctr"/>
            <a:r>
              <a:rPr lang="en-US" altLang="en-US" sz="2400" b="1" dirty="0">
                <a:solidFill>
                  <a:srgbClr val="FF0000"/>
                </a:solidFill>
                <a:latin typeface="Arial" panose="020B0604020202020204" pitchFamily="34" charset="0"/>
                <a:cs typeface="Arial" panose="020B0604020202020204" pitchFamily="34" charset="0"/>
              </a:rPr>
              <a:t> the Hedges”</a:t>
            </a:r>
          </a:p>
        </p:txBody>
      </p:sp>
      <p:sp>
        <p:nvSpPr>
          <p:cNvPr id="31" name="TextBox 30">
            <a:extLst>
              <a:ext uri="{FF2B5EF4-FFF2-40B4-BE49-F238E27FC236}">
                <a16:creationId xmlns:a16="http://schemas.microsoft.com/office/drawing/2014/main" id="{0BF603FD-8680-CFF6-38ED-1BD08B71DBFA}"/>
              </a:ext>
            </a:extLst>
          </p:cNvPr>
          <p:cNvSpPr txBox="1">
            <a:spLocks noChangeArrowheads="1"/>
          </p:cNvSpPr>
          <p:nvPr/>
        </p:nvSpPr>
        <p:spPr bwMode="auto">
          <a:xfrm>
            <a:off x="2917777" y="6100167"/>
            <a:ext cx="2609888" cy="523220"/>
          </a:xfrm>
          <a:prstGeom prst="rect">
            <a:avLst/>
          </a:prstGeom>
          <a:noFill/>
          <a:ln w="9525">
            <a:noFill/>
            <a:miter lim="800000"/>
            <a:headEnd/>
            <a:tailEnd/>
          </a:ln>
        </p:spPr>
        <p:txBody>
          <a:bodyPr wrap="square">
            <a:spAutoFit/>
          </a:bodyPr>
          <a:lstStyle/>
          <a:p>
            <a:pPr algn="ctr"/>
            <a:r>
              <a:rPr lang="en-US" altLang="en-US" sz="2800" b="1" dirty="0">
                <a:solidFill>
                  <a:srgbClr val="0326B4"/>
                </a:solidFill>
                <a:latin typeface="Arial" panose="020B0604020202020204" pitchFamily="34" charset="0"/>
                <a:cs typeface="Arial" panose="020B0604020202020204" pitchFamily="34" charset="0"/>
              </a:rPr>
              <a:t>“The Swamp”</a:t>
            </a:r>
          </a:p>
        </p:txBody>
      </p:sp>
      <p:sp>
        <p:nvSpPr>
          <p:cNvPr id="32" name="TextBox 31">
            <a:extLst>
              <a:ext uri="{FF2B5EF4-FFF2-40B4-BE49-F238E27FC236}">
                <a16:creationId xmlns:a16="http://schemas.microsoft.com/office/drawing/2014/main" id="{75D2FDE1-E77B-5590-AB1C-C6E334B14378}"/>
              </a:ext>
            </a:extLst>
          </p:cNvPr>
          <p:cNvSpPr txBox="1">
            <a:spLocks noChangeArrowheads="1"/>
          </p:cNvSpPr>
          <p:nvPr/>
        </p:nvSpPr>
        <p:spPr bwMode="auto">
          <a:xfrm>
            <a:off x="8503554" y="700058"/>
            <a:ext cx="2076769" cy="523220"/>
          </a:xfrm>
          <a:prstGeom prst="rect">
            <a:avLst/>
          </a:prstGeom>
          <a:noFill/>
          <a:ln w="9525">
            <a:noFill/>
            <a:miter lim="800000"/>
            <a:headEnd/>
            <a:tailEnd/>
          </a:ln>
        </p:spPr>
        <p:txBody>
          <a:bodyPr wrap="square">
            <a:spAutoFit/>
          </a:bodyPr>
          <a:lstStyle/>
          <a:p>
            <a:pPr algn="ctr"/>
            <a:r>
              <a:rPr lang="en-US" altLang="en-US" sz="2800" b="1" dirty="0">
                <a:solidFill>
                  <a:srgbClr val="8E0000"/>
                </a:solidFill>
                <a:latin typeface="Arial" panose="020B0604020202020204" pitchFamily="34" charset="0"/>
                <a:cs typeface="Arial" panose="020B0604020202020204" pitchFamily="34" charset="0"/>
              </a:rPr>
              <a:t>“12</a:t>
            </a:r>
            <a:r>
              <a:rPr lang="en-US" altLang="en-US" sz="2800" b="1" baseline="30000" dirty="0">
                <a:solidFill>
                  <a:srgbClr val="8E0000"/>
                </a:solidFill>
                <a:latin typeface="Arial" panose="020B0604020202020204" pitchFamily="34" charset="0"/>
                <a:cs typeface="Arial" panose="020B0604020202020204" pitchFamily="34" charset="0"/>
              </a:rPr>
              <a:t>th</a:t>
            </a:r>
            <a:r>
              <a:rPr lang="en-US" altLang="en-US" sz="2800" b="1" dirty="0">
                <a:solidFill>
                  <a:srgbClr val="8E0000"/>
                </a:solidFill>
                <a:latin typeface="Arial" panose="020B0604020202020204" pitchFamily="34" charset="0"/>
                <a:cs typeface="Arial" panose="020B0604020202020204" pitchFamily="34" charset="0"/>
              </a:rPr>
              <a:t> Man”</a:t>
            </a:r>
          </a:p>
        </p:txBody>
      </p:sp>
      <p:sp>
        <p:nvSpPr>
          <p:cNvPr id="33" name="TextBox 32">
            <a:extLst>
              <a:ext uri="{FF2B5EF4-FFF2-40B4-BE49-F238E27FC236}">
                <a16:creationId xmlns:a16="http://schemas.microsoft.com/office/drawing/2014/main" id="{A763E9C1-1CF3-CA72-23EB-1BC07CD5AEEB}"/>
              </a:ext>
            </a:extLst>
          </p:cNvPr>
          <p:cNvSpPr txBox="1">
            <a:spLocks noChangeArrowheads="1"/>
          </p:cNvSpPr>
          <p:nvPr/>
        </p:nvSpPr>
        <p:spPr bwMode="auto">
          <a:xfrm>
            <a:off x="2992531" y="4300130"/>
            <a:ext cx="2460381" cy="523220"/>
          </a:xfrm>
          <a:prstGeom prst="rect">
            <a:avLst/>
          </a:prstGeom>
          <a:noFill/>
          <a:ln w="9525">
            <a:noFill/>
            <a:miter lim="800000"/>
            <a:headEnd/>
            <a:tailEnd/>
          </a:ln>
        </p:spPr>
        <p:txBody>
          <a:bodyPr wrap="square">
            <a:spAutoFit/>
          </a:bodyPr>
          <a:lstStyle/>
          <a:p>
            <a:pPr algn="ctr"/>
            <a:r>
              <a:rPr lang="en-US" altLang="en-US" sz="2800" b="1" dirty="0">
                <a:solidFill>
                  <a:srgbClr val="C00000"/>
                </a:solidFill>
                <a:latin typeface="Arial" panose="020B0604020202020204" pitchFamily="34" charset="0"/>
                <a:cs typeface="Arial" panose="020B0604020202020204" pitchFamily="34" charset="0"/>
              </a:rPr>
              <a:t>“Hog Pen”</a:t>
            </a:r>
          </a:p>
        </p:txBody>
      </p:sp>
      <p:sp>
        <p:nvSpPr>
          <p:cNvPr id="34" name="TextBox 33">
            <a:extLst>
              <a:ext uri="{FF2B5EF4-FFF2-40B4-BE49-F238E27FC236}">
                <a16:creationId xmlns:a16="http://schemas.microsoft.com/office/drawing/2014/main" id="{2C3B55C8-EE60-9FD8-72F0-2449DE34D7D1}"/>
              </a:ext>
            </a:extLst>
          </p:cNvPr>
          <p:cNvSpPr txBox="1">
            <a:spLocks noChangeArrowheads="1"/>
          </p:cNvSpPr>
          <p:nvPr/>
        </p:nvSpPr>
        <p:spPr bwMode="auto">
          <a:xfrm>
            <a:off x="8189172" y="2411958"/>
            <a:ext cx="2705532" cy="830997"/>
          </a:xfrm>
          <a:prstGeom prst="rect">
            <a:avLst/>
          </a:prstGeom>
          <a:noFill/>
          <a:ln w="9525">
            <a:noFill/>
            <a:miter lim="800000"/>
            <a:headEnd/>
            <a:tailEnd/>
          </a:ln>
        </p:spPr>
        <p:txBody>
          <a:bodyPr wrap="square">
            <a:spAutoFit/>
          </a:bodyPr>
          <a:lstStyle/>
          <a:p>
            <a:pPr algn="ctr"/>
            <a:r>
              <a:rPr lang="en-US" altLang="en-US" sz="2400" b="1" dirty="0">
                <a:solidFill>
                  <a:srgbClr val="002060"/>
                </a:solidFill>
                <a:latin typeface="Arial" panose="020B0604020202020204" pitchFamily="34" charset="0"/>
                <a:cs typeface="Arial" panose="020B0604020202020204" pitchFamily="34" charset="0"/>
              </a:rPr>
              <a:t>“Blue Grass State”</a:t>
            </a:r>
          </a:p>
        </p:txBody>
      </p:sp>
      <p:sp>
        <p:nvSpPr>
          <p:cNvPr id="35" name="TextBox 34">
            <a:extLst>
              <a:ext uri="{FF2B5EF4-FFF2-40B4-BE49-F238E27FC236}">
                <a16:creationId xmlns:a16="http://schemas.microsoft.com/office/drawing/2014/main" id="{D11769EC-0C03-E0DD-6239-5C77C5674031}"/>
              </a:ext>
            </a:extLst>
          </p:cNvPr>
          <p:cNvSpPr txBox="1">
            <a:spLocks noChangeArrowheads="1"/>
          </p:cNvSpPr>
          <p:nvPr/>
        </p:nvSpPr>
        <p:spPr bwMode="auto">
          <a:xfrm>
            <a:off x="8207512" y="3469490"/>
            <a:ext cx="2668853" cy="523220"/>
          </a:xfrm>
          <a:prstGeom prst="rect">
            <a:avLst/>
          </a:prstGeom>
          <a:noFill/>
          <a:ln w="9525">
            <a:noFill/>
            <a:miter lim="800000"/>
            <a:headEnd/>
            <a:tailEnd/>
          </a:ln>
        </p:spPr>
        <p:txBody>
          <a:bodyPr wrap="square">
            <a:spAutoFit/>
          </a:bodyPr>
          <a:lstStyle/>
          <a:p>
            <a:pPr algn="ctr"/>
            <a:r>
              <a:rPr lang="en-US" altLang="en-US" sz="2800" b="1" dirty="0">
                <a:solidFill>
                  <a:srgbClr val="F2682A"/>
                </a:solidFill>
                <a:latin typeface="Arial" panose="020B0604020202020204" pitchFamily="34" charset="0"/>
                <a:cs typeface="Arial" panose="020B0604020202020204" pitchFamily="34" charset="0"/>
              </a:rPr>
              <a:t>“Death Valley”</a:t>
            </a:r>
          </a:p>
        </p:txBody>
      </p:sp>
      <p:sp>
        <p:nvSpPr>
          <p:cNvPr id="36" name="TextBox 35">
            <a:extLst>
              <a:ext uri="{FF2B5EF4-FFF2-40B4-BE49-F238E27FC236}">
                <a16:creationId xmlns:a16="http://schemas.microsoft.com/office/drawing/2014/main" id="{DDB0DC6B-9666-6BF1-8B6A-AEF2A796DC36}"/>
              </a:ext>
            </a:extLst>
          </p:cNvPr>
          <p:cNvSpPr txBox="1">
            <a:spLocks noChangeArrowheads="1"/>
          </p:cNvSpPr>
          <p:nvPr/>
        </p:nvSpPr>
        <p:spPr bwMode="auto">
          <a:xfrm>
            <a:off x="8236994" y="5230340"/>
            <a:ext cx="2609888" cy="523220"/>
          </a:xfrm>
          <a:prstGeom prst="rect">
            <a:avLst/>
          </a:prstGeom>
          <a:noFill/>
          <a:ln w="9525">
            <a:noFill/>
            <a:miter lim="800000"/>
            <a:headEnd/>
            <a:tailEnd/>
          </a:ln>
        </p:spPr>
        <p:txBody>
          <a:bodyPr wrap="square">
            <a:spAutoFit/>
          </a:bodyPr>
          <a:lstStyle/>
          <a:p>
            <a:pPr algn="ctr"/>
            <a:r>
              <a:rPr lang="en-US" altLang="en-US" sz="2800" b="1" dirty="0">
                <a:solidFill>
                  <a:srgbClr val="C20F2F"/>
                </a:solidFill>
                <a:latin typeface="Arial" panose="020B0604020202020204" pitchFamily="34" charset="0"/>
                <a:cs typeface="Arial" panose="020B0604020202020204" pitchFamily="34" charset="0"/>
              </a:rPr>
              <a:t>“Horseshoe”</a:t>
            </a:r>
          </a:p>
        </p:txBody>
      </p:sp>
      <p:sp>
        <p:nvSpPr>
          <p:cNvPr id="37" name="TextBox 36">
            <a:extLst>
              <a:ext uri="{FF2B5EF4-FFF2-40B4-BE49-F238E27FC236}">
                <a16:creationId xmlns:a16="http://schemas.microsoft.com/office/drawing/2014/main" id="{1D060133-1531-8724-1851-42EF95EDD475}"/>
              </a:ext>
            </a:extLst>
          </p:cNvPr>
          <p:cNvSpPr txBox="1">
            <a:spLocks noChangeArrowheads="1"/>
          </p:cNvSpPr>
          <p:nvPr/>
        </p:nvSpPr>
        <p:spPr bwMode="auto">
          <a:xfrm>
            <a:off x="8236994" y="6103934"/>
            <a:ext cx="2609888" cy="523220"/>
          </a:xfrm>
          <a:prstGeom prst="rect">
            <a:avLst/>
          </a:prstGeom>
          <a:noFill/>
          <a:ln w="9525">
            <a:noFill/>
            <a:miter lim="800000"/>
            <a:headEnd/>
            <a:tailEnd/>
          </a:ln>
        </p:spPr>
        <p:txBody>
          <a:bodyPr wrap="square">
            <a:spAutoFit/>
          </a:bodyPr>
          <a:lstStyle/>
          <a:p>
            <a:pPr algn="ctr"/>
            <a:r>
              <a:rPr lang="en-US" altLang="en-US" sz="2800" b="1" dirty="0">
                <a:solidFill>
                  <a:srgbClr val="002060"/>
                </a:solidFill>
                <a:latin typeface="Arial" panose="020B0604020202020204" pitchFamily="34" charset="0"/>
                <a:cs typeface="Arial" panose="020B0604020202020204" pitchFamily="34" charset="0"/>
              </a:rPr>
              <a:t>“Big House”</a:t>
            </a:r>
          </a:p>
        </p:txBody>
      </p:sp>
      <p:sp>
        <p:nvSpPr>
          <p:cNvPr id="38" name="TextBox 37">
            <a:extLst>
              <a:ext uri="{FF2B5EF4-FFF2-40B4-BE49-F238E27FC236}">
                <a16:creationId xmlns:a16="http://schemas.microsoft.com/office/drawing/2014/main" id="{583CC3BA-73F1-3DC9-6E9B-B12A7B9E8D78}"/>
              </a:ext>
            </a:extLst>
          </p:cNvPr>
          <p:cNvSpPr txBox="1">
            <a:spLocks noChangeArrowheads="1"/>
          </p:cNvSpPr>
          <p:nvPr/>
        </p:nvSpPr>
        <p:spPr bwMode="auto">
          <a:xfrm>
            <a:off x="8503554" y="4349915"/>
            <a:ext cx="2076769" cy="523220"/>
          </a:xfrm>
          <a:prstGeom prst="rect">
            <a:avLst/>
          </a:prstGeom>
          <a:noFill/>
          <a:ln w="9525">
            <a:noFill/>
            <a:miter lim="800000"/>
            <a:headEnd/>
            <a:tailEnd/>
          </a:ln>
        </p:spPr>
        <p:txBody>
          <a:bodyPr wrap="square">
            <a:spAutoFit/>
          </a:bodyPr>
          <a:lstStyle/>
          <a:p>
            <a:pPr algn="ctr"/>
            <a:r>
              <a:rPr lang="en-US" altLang="en-US" sz="2800" b="1" dirty="0">
                <a:solidFill>
                  <a:srgbClr val="C20F2F"/>
                </a:solidFill>
                <a:latin typeface="Arial" panose="020B0604020202020204" pitchFamily="34" charset="0"/>
                <a:cs typeface="Arial" panose="020B0604020202020204" pitchFamily="34" charset="0"/>
              </a:rPr>
              <a:t>“The Zou”</a:t>
            </a:r>
          </a:p>
        </p:txBody>
      </p:sp>
      <p:sp>
        <p:nvSpPr>
          <p:cNvPr id="39" name="Rectangle 38">
            <a:extLst>
              <a:ext uri="{FF2B5EF4-FFF2-40B4-BE49-F238E27FC236}">
                <a16:creationId xmlns:a16="http://schemas.microsoft.com/office/drawing/2014/main" id="{4D37C2D3-ABEF-FF98-2399-4E6A58AD54FF}"/>
              </a:ext>
            </a:extLst>
          </p:cNvPr>
          <p:cNvSpPr/>
          <p:nvPr/>
        </p:nvSpPr>
        <p:spPr>
          <a:xfrm>
            <a:off x="6519192" y="5058527"/>
            <a:ext cx="4327689" cy="16507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9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4" name="TextBox 3">
            <a:extLst>
              <a:ext uri="{FF2B5EF4-FFF2-40B4-BE49-F238E27FC236}">
                <a16:creationId xmlns:a16="http://schemas.microsoft.com/office/drawing/2014/main" id="{54805B6F-A5DC-6797-8855-870787703DE4}"/>
              </a:ext>
            </a:extLst>
          </p:cNvPr>
          <p:cNvSpPr txBox="1">
            <a:spLocks noChangeArrowheads="1"/>
          </p:cNvSpPr>
          <p:nvPr/>
        </p:nvSpPr>
        <p:spPr bwMode="auto">
          <a:xfrm>
            <a:off x="1618852" y="5568492"/>
            <a:ext cx="8954294" cy="1200329"/>
          </a:xfrm>
          <a:prstGeom prst="rect">
            <a:avLst/>
          </a:prstGeom>
          <a:noFill/>
          <a:ln w="9525">
            <a:noFill/>
            <a:miter lim="800000"/>
            <a:headEnd/>
            <a:tailEnd/>
          </a:ln>
        </p:spPr>
        <p:txBody>
          <a:bodyPr wrap="square">
            <a:spAutoFit/>
          </a:bodyPr>
          <a:lstStyle/>
          <a:p>
            <a:pPr algn="ctr"/>
            <a:r>
              <a:rPr lang="en-US" altLang="en-US" sz="3600" b="1" dirty="0">
                <a:solidFill>
                  <a:schemeClr val="bg1"/>
                </a:solidFill>
                <a:latin typeface="Arial" panose="020B0604020202020204" pitchFamily="34" charset="0"/>
                <a:cs typeface="Arial" panose="020B0604020202020204" pitchFamily="34" charset="0"/>
              </a:rPr>
              <a:t>Nickname for Rome:</a:t>
            </a:r>
          </a:p>
          <a:p>
            <a:pPr algn="ctr"/>
            <a:r>
              <a:rPr lang="en-US" altLang="en-US" sz="3600" b="1" dirty="0">
                <a:solidFill>
                  <a:srgbClr val="FFFF00"/>
                </a:solidFill>
                <a:latin typeface="Arial" panose="020B0604020202020204" pitchFamily="34" charset="0"/>
                <a:cs typeface="Arial" panose="020B0604020202020204" pitchFamily="34" charset="0"/>
              </a:rPr>
              <a:t>“The City Which Sits On 7 Mountains”</a:t>
            </a:r>
          </a:p>
        </p:txBody>
      </p:sp>
      <p:pic>
        <p:nvPicPr>
          <p:cNvPr id="10" name="Picture 4" descr="Colosseum - Wikipedia">
            <a:extLst>
              <a:ext uri="{FF2B5EF4-FFF2-40B4-BE49-F238E27FC236}">
                <a16:creationId xmlns:a16="http://schemas.microsoft.com/office/drawing/2014/main" id="{91A60E9C-FAF7-5761-59DB-E373E8AB7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323" y="0"/>
            <a:ext cx="7761353" cy="54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4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17:3, 9</a:t>
            </a:r>
          </a:p>
        </p:txBody>
      </p:sp>
      <p:sp>
        <p:nvSpPr>
          <p:cNvPr id="5" name="TextBox 4">
            <a:extLst>
              <a:ext uri="{FF2B5EF4-FFF2-40B4-BE49-F238E27FC236}">
                <a16:creationId xmlns:a16="http://schemas.microsoft.com/office/drawing/2014/main" id="{187C5A2A-DDB2-025A-9D70-F21A5FA82CD6}"/>
              </a:ext>
            </a:extLst>
          </p:cNvPr>
          <p:cNvSpPr txBox="1"/>
          <p:nvPr/>
        </p:nvSpPr>
        <p:spPr>
          <a:xfrm>
            <a:off x="4711700" y="3506010"/>
            <a:ext cx="4648200" cy="2677656"/>
          </a:xfrm>
          <a:prstGeom prst="rect">
            <a:avLst/>
          </a:prstGeom>
          <a:solidFill>
            <a:schemeClr val="bg1">
              <a:lumMod val="95000"/>
            </a:schemeClr>
          </a:solidFill>
          <a:ln>
            <a:solidFill>
              <a:schemeClr val="tx1"/>
            </a:solidFill>
          </a:ln>
        </p:spPr>
        <p:txBody>
          <a:bodyPr wrap="square">
            <a:spAutoFit/>
          </a:bodyPr>
          <a:lstStyle/>
          <a:p>
            <a:pPr marL="214313" indent="-214313" algn="ctr">
              <a:defRPr/>
            </a:pPr>
            <a:r>
              <a:rPr lang="en-US" sz="2400" b="1" dirty="0">
                <a:solidFill>
                  <a:srgbClr val="C00000"/>
                </a:solidFill>
                <a:latin typeface="Arial" panose="020B0604020202020204" pitchFamily="34" charset="0"/>
                <a:cs typeface="Arial" panose="020B0604020202020204" pitchFamily="34" charset="0"/>
              </a:rPr>
              <a:t>Mountains</a:t>
            </a:r>
          </a:p>
          <a:p>
            <a:pPr marL="214313" indent="-214313" algn="ctr">
              <a:defRPr/>
            </a:pPr>
            <a:r>
              <a:rPr lang="el-GR" sz="2400" b="1" dirty="0">
                <a:solidFill>
                  <a:srgbClr val="C00000"/>
                </a:solidFill>
                <a:latin typeface="Arial" panose="020B0604020202020204" pitchFamily="34" charset="0"/>
                <a:cs typeface="Arial" panose="020B0604020202020204" pitchFamily="34" charset="0"/>
              </a:rPr>
              <a:t>ὄρη</a:t>
            </a:r>
            <a:r>
              <a:rPr lang="el-GR" sz="2400" b="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orē</a:t>
            </a:r>
            <a:r>
              <a:rPr lang="en-US" sz="2400" b="1" dirty="0">
                <a:latin typeface="Arial" panose="020B0604020202020204" pitchFamily="34" charset="0"/>
                <a:cs typeface="Arial" panose="020B0604020202020204" pitchFamily="34" charset="0"/>
              </a:rPr>
              <a:t>) – Ref #3735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a:p>
            <a:pPr marL="214313" indent="-214313" algn="ctr">
              <a:defRPr/>
            </a:pPr>
            <a:r>
              <a:rPr lang="en-US" sz="2400" b="1" dirty="0">
                <a:latin typeface="Arial" panose="020B0604020202020204" pitchFamily="34" charset="0"/>
                <a:cs typeface="Arial" panose="020B0604020202020204" pitchFamily="34" charset="0"/>
              </a:rPr>
              <a:t>7x in N.T.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a:p>
            <a:pPr marL="214313" indent="-214313" algn="ctr">
              <a:defRPr/>
            </a:pPr>
            <a:endParaRPr lang="en-US" sz="2400" b="1" dirty="0">
              <a:latin typeface="Arial" panose="020B0604020202020204" pitchFamily="34" charset="0"/>
              <a:cs typeface="Arial" panose="020B0604020202020204" pitchFamily="34" charset="0"/>
            </a:endParaRPr>
          </a:p>
          <a:p>
            <a:pPr marL="214313" indent="-214313" algn="ctr">
              <a:defRPr/>
            </a:pPr>
            <a:r>
              <a:rPr lang="en-US" sz="2400" b="1" dirty="0">
                <a:latin typeface="Arial" panose="020B0604020202020204" pitchFamily="34" charset="0"/>
                <a:cs typeface="Arial" panose="020B0604020202020204" pitchFamily="34" charset="0"/>
              </a:rPr>
              <a:t>A rising(s); hill(s); mountain(s)</a:t>
            </a:r>
            <a:endParaRPr lang="en-US" sz="2400" b="1" dirty="0">
              <a:solidFill>
                <a:srgbClr val="001320"/>
              </a:solidFill>
              <a:latin typeface="Arial" panose="020B0604020202020204" pitchFamily="34" charset="0"/>
              <a:cs typeface="Arial" panose="020B0604020202020204" pitchFamily="34" charset="0"/>
            </a:endParaRPr>
          </a:p>
          <a:p>
            <a:pPr algn="ctr"/>
            <a:r>
              <a:rPr lang="en-US" sz="2400" b="1" dirty="0">
                <a:solidFill>
                  <a:srgbClr val="001320"/>
                </a:solidFill>
                <a:latin typeface="Arial" panose="020B0604020202020204" pitchFamily="34" charset="0"/>
                <a:cs typeface="Arial" panose="020B0604020202020204" pitchFamily="34" charset="0"/>
              </a:rPr>
              <a:t>“hills” - 14 translations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solidFill>
                <a:srgbClr val="001320"/>
              </a:solidFill>
              <a:latin typeface="Arial" panose="020B0604020202020204" pitchFamily="34" charset="0"/>
              <a:cs typeface="Arial" panose="020B0604020202020204" pitchFamily="34" charset="0"/>
            </a:endParaRPr>
          </a:p>
          <a:p>
            <a:pPr algn="ctr"/>
            <a:r>
              <a:rPr lang="en-US" sz="2400" b="1" dirty="0">
                <a:solidFill>
                  <a:srgbClr val="001320"/>
                </a:solidFill>
                <a:latin typeface="Arial" panose="020B0604020202020204" pitchFamily="34" charset="0"/>
                <a:cs typeface="Arial" panose="020B0604020202020204" pitchFamily="34" charset="0"/>
              </a:rPr>
              <a:t>“mountains” - 32 translations </a:t>
            </a:r>
            <a:r>
              <a:rPr lang="en-US" sz="2400" b="1" baseline="30000" dirty="0">
                <a:solidFill>
                  <a:srgbClr val="C00000"/>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BBBCA2BB-832D-BE2F-ABC4-77259C1BDA17}"/>
              </a:ext>
            </a:extLst>
          </p:cNvPr>
          <p:cNvSpPr txBox="1"/>
          <p:nvPr/>
        </p:nvSpPr>
        <p:spPr>
          <a:xfrm>
            <a:off x="0" y="6431173"/>
            <a:ext cx="12168333" cy="369332"/>
          </a:xfrm>
          <a:prstGeom prst="rect">
            <a:avLst/>
          </a:prstGeom>
          <a:noFill/>
        </p:spPr>
        <p:txBody>
          <a:bodyPr wrap="square">
            <a:spAutoFit/>
          </a:bodyPr>
          <a:lstStyle/>
          <a:p>
            <a:pPr>
              <a:buClr>
                <a:schemeClr val="tx1"/>
              </a:buClr>
            </a:pPr>
            <a:r>
              <a:rPr lang="en-US" altLang="en-US" sz="2400" b="1" baseline="30000" dirty="0">
                <a:solidFill>
                  <a:srgbClr val="C00000"/>
                </a:solidFill>
                <a:latin typeface="Arial" panose="020B0604020202020204" pitchFamily="34" charset="0"/>
                <a:cs typeface="Arial" panose="020B0604020202020204" pitchFamily="34" charset="0"/>
              </a:rPr>
              <a:t>1</a:t>
            </a:r>
            <a:r>
              <a:rPr lang="en-US" altLang="en-US" b="1"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biblehub.com</a:t>
            </a:r>
            <a:endParaRPr lang="en-US" sz="28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A1D7440-6A9A-2686-B36E-CC9EB753D905}"/>
              </a:ext>
            </a:extLst>
          </p:cNvPr>
          <p:cNvSpPr/>
          <p:nvPr/>
        </p:nvSpPr>
        <p:spPr>
          <a:xfrm>
            <a:off x="0" y="6393074"/>
            <a:ext cx="12192456"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6" name="Picture 5">
            <a:extLst>
              <a:ext uri="{FF2B5EF4-FFF2-40B4-BE49-F238E27FC236}">
                <a16:creationId xmlns:a16="http://schemas.microsoft.com/office/drawing/2014/main" id="{729E4CD5-D793-E218-4F91-CF7EEF0B3097}"/>
              </a:ext>
            </a:extLst>
          </p:cNvPr>
          <p:cNvPicPr>
            <a:picLocks noChangeAspect="1"/>
          </p:cNvPicPr>
          <p:nvPr/>
        </p:nvPicPr>
        <p:blipFill rotWithShape="1">
          <a:blip r:embed="rId3">
            <a:extLst>
              <a:ext uri="{28A0092B-C50C-407E-A947-70E740481C1C}">
                <a14:useLocalDpi xmlns:a14="http://schemas.microsoft.com/office/drawing/2010/main" val="0"/>
              </a:ext>
            </a:extLst>
          </a:blip>
          <a:srcRect t="12110" b="10125"/>
          <a:stretch/>
        </p:blipFill>
        <p:spPr>
          <a:xfrm>
            <a:off x="-159" y="610741"/>
            <a:ext cx="4711040" cy="5587024"/>
          </a:xfrm>
          <a:prstGeom prst="rect">
            <a:avLst/>
          </a:prstGeom>
        </p:spPr>
      </p:pic>
      <p:sp>
        <p:nvSpPr>
          <p:cNvPr id="4" name="TextBox 3">
            <a:extLst>
              <a:ext uri="{FF2B5EF4-FFF2-40B4-BE49-F238E27FC236}">
                <a16:creationId xmlns:a16="http://schemas.microsoft.com/office/drawing/2014/main" id="{B510935E-6C36-45E4-E81F-66C93645948C}"/>
              </a:ext>
            </a:extLst>
          </p:cNvPr>
          <p:cNvSpPr txBox="1"/>
          <p:nvPr/>
        </p:nvSpPr>
        <p:spPr>
          <a:xfrm>
            <a:off x="4710881" y="614518"/>
            <a:ext cx="7468928" cy="2677656"/>
          </a:xfrm>
          <a:prstGeom prst="rect">
            <a:avLst/>
          </a:prstGeom>
          <a:solidFill>
            <a:srgbClr val="FFFF00"/>
          </a:solidFill>
          <a:ln>
            <a:solidFill>
              <a:schemeClr val="tx1"/>
            </a:solidFill>
          </a:ln>
        </p:spPr>
        <p:txBody>
          <a:bodyPr wrap="square">
            <a:spAutoFit/>
          </a:bodyPr>
          <a:lstStyle/>
          <a:p>
            <a:pPr algn="just"/>
            <a:r>
              <a:rPr lang="en-US" sz="2400" b="1" baseline="30000" dirty="0">
                <a:solidFill>
                  <a:srgbClr val="C00000"/>
                </a:solidFill>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So he carried me away in the spirit into the wilderness: and I saw a woman sit upon a scarlet-colored beast, full of names of blasphemy, having seven heads and ten horns.  </a:t>
            </a:r>
          </a:p>
          <a:p>
            <a:pPr algn="just"/>
            <a:r>
              <a:rPr lang="en-US" sz="2400" b="1" baseline="30000" dirty="0">
                <a:solidFill>
                  <a:srgbClr val="C00000"/>
                </a:solidFill>
                <a:latin typeface="Arial" panose="020B0604020202020204" pitchFamily="34" charset="0"/>
                <a:cs typeface="Arial" panose="020B0604020202020204" pitchFamily="34" charset="0"/>
              </a:rPr>
              <a:t>9</a:t>
            </a:r>
            <a:r>
              <a:rPr lang="en-US" sz="2400" b="1" dirty="0">
                <a:solidFill>
                  <a:srgbClr val="C0000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a:t>
            </a:r>
            <a:r>
              <a:rPr lang="en-US" sz="2400" b="1" i="1" u="sng" dirty="0">
                <a:solidFill>
                  <a:srgbClr val="C00000"/>
                </a:solidFill>
                <a:latin typeface="Arial" panose="020B0604020202020204" pitchFamily="34" charset="0"/>
                <a:cs typeface="Arial" panose="020B0604020202020204" pitchFamily="34" charset="0"/>
              </a:rPr>
              <a:t>here is the mind which has wisdom</a:t>
            </a:r>
            <a:r>
              <a:rPr lang="en-US" sz="2400" b="1" i="1" dirty="0">
                <a:latin typeface="Arial" panose="020B0604020202020204" pitchFamily="34" charset="0"/>
                <a:cs typeface="Arial" panose="020B0604020202020204" pitchFamily="34" charset="0"/>
              </a:rPr>
              <a:t>. The seven heads are </a:t>
            </a:r>
            <a:r>
              <a:rPr lang="en-US" sz="2400" b="1" i="1" u="sng" dirty="0">
                <a:solidFill>
                  <a:srgbClr val="C00000"/>
                </a:solidFill>
                <a:latin typeface="Arial" panose="020B0604020202020204" pitchFamily="34" charset="0"/>
                <a:cs typeface="Arial" panose="020B0604020202020204" pitchFamily="34" charset="0"/>
              </a:rPr>
              <a:t>seven mountains</a:t>
            </a:r>
            <a:r>
              <a:rPr lang="en-US" sz="2400" b="1" i="1" dirty="0">
                <a:latin typeface="Arial" panose="020B0604020202020204" pitchFamily="34" charset="0"/>
                <a:cs typeface="Arial" panose="020B0604020202020204" pitchFamily="34" charset="0"/>
              </a:rPr>
              <a:t>, on which the woman </a:t>
            </a:r>
            <a:r>
              <a:rPr lang="en-US" sz="2400" b="1" i="1" u="sng" dirty="0">
                <a:solidFill>
                  <a:srgbClr val="C00000"/>
                </a:solidFill>
                <a:latin typeface="Arial" panose="020B0604020202020204" pitchFamily="34" charset="0"/>
                <a:cs typeface="Arial" panose="020B0604020202020204" pitchFamily="34" charset="0"/>
              </a:rPr>
              <a:t>sits</a:t>
            </a:r>
            <a:r>
              <a:rPr lang="en-US" sz="2400" b="1" i="1"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33D3B351-2CC3-E84D-7861-824821E825ED}"/>
              </a:ext>
            </a:extLst>
          </p:cNvPr>
          <p:cNvSpPr txBox="1"/>
          <p:nvPr/>
        </p:nvSpPr>
        <p:spPr>
          <a:xfrm>
            <a:off x="9360719" y="3506010"/>
            <a:ext cx="2805881" cy="2677656"/>
          </a:xfrm>
          <a:prstGeom prst="rect">
            <a:avLst/>
          </a:prstGeom>
          <a:solidFill>
            <a:schemeClr val="bg1">
              <a:lumMod val="95000"/>
            </a:schemeClr>
          </a:solidFill>
          <a:ln>
            <a:solidFill>
              <a:schemeClr val="tx1"/>
            </a:solidFill>
          </a:ln>
        </p:spPr>
        <p:txBody>
          <a:bodyPr wrap="square">
            <a:spAutoFit/>
          </a:bodyPr>
          <a:lstStyle/>
          <a:p>
            <a:pPr marL="214313" indent="-214313" algn="ctr">
              <a:defRPr/>
            </a:pPr>
            <a:r>
              <a:rPr lang="en-US" sz="2400" b="1" dirty="0">
                <a:solidFill>
                  <a:srgbClr val="C00000"/>
                </a:solidFill>
                <a:latin typeface="Arial" panose="020B0604020202020204" pitchFamily="34" charset="0"/>
                <a:cs typeface="Arial" panose="020B0604020202020204" pitchFamily="34" charset="0"/>
              </a:rPr>
              <a:t>Sits</a:t>
            </a:r>
          </a:p>
          <a:p>
            <a:pPr marL="214313" indent="-214313" algn="ctr">
              <a:defRPr/>
            </a:pPr>
            <a:r>
              <a:rPr lang="el-GR" sz="2400" b="1" dirty="0">
                <a:solidFill>
                  <a:srgbClr val="C00000"/>
                </a:solidFill>
                <a:latin typeface="Arial" panose="020B0604020202020204" pitchFamily="34" charset="0"/>
                <a:cs typeface="Arial" panose="020B0604020202020204" pitchFamily="34" charset="0"/>
              </a:rPr>
              <a:t>κάθηται</a:t>
            </a:r>
            <a:r>
              <a:rPr lang="el-GR"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kathētai</a:t>
            </a:r>
            <a:r>
              <a:rPr lang="en-US" sz="2400" b="1" dirty="0">
                <a:latin typeface="Arial" panose="020B0604020202020204" pitchFamily="34" charset="0"/>
                <a:cs typeface="Arial" panose="020B0604020202020204" pitchFamily="34" charset="0"/>
              </a:rPr>
              <a:t>)</a:t>
            </a:r>
          </a:p>
          <a:p>
            <a:pPr marL="214313" indent="-214313" algn="ctr">
              <a:defRPr/>
            </a:pPr>
            <a:r>
              <a:rPr lang="en-US" sz="2400" b="1" dirty="0">
                <a:latin typeface="Arial" panose="020B0604020202020204" pitchFamily="34" charset="0"/>
                <a:cs typeface="Arial" panose="020B0604020202020204" pitchFamily="34" charset="0"/>
              </a:rPr>
              <a:t>Ref #2521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a:p>
            <a:pPr marL="214313" indent="-214313" algn="ctr">
              <a:defRPr/>
            </a:pPr>
            <a:r>
              <a:rPr lang="en-US" sz="2400" b="1" dirty="0">
                <a:latin typeface="Arial" panose="020B0604020202020204" pitchFamily="34" charset="0"/>
                <a:cs typeface="Arial" panose="020B0604020202020204" pitchFamily="34" charset="0"/>
              </a:rPr>
              <a:t>2x in N.T. (Rev)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a:p>
            <a:pPr marL="214313" indent="-214313" algn="ctr">
              <a:defRPr/>
            </a:pPr>
            <a:endParaRPr lang="en-US" sz="2400" b="1" dirty="0">
              <a:solidFill>
                <a:srgbClr val="001320"/>
              </a:solidFill>
              <a:latin typeface="Arial" panose="020B0604020202020204" pitchFamily="34" charset="0"/>
              <a:cs typeface="Arial" panose="020B0604020202020204" pitchFamily="34" charset="0"/>
            </a:endParaRPr>
          </a:p>
          <a:p>
            <a:pPr algn="ctr"/>
            <a:r>
              <a:rPr lang="en-US" sz="2400" b="1" dirty="0">
                <a:solidFill>
                  <a:srgbClr val="001320"/>
                </a:solidFill>
                <a:latin typeface="Arial" panose="020B0604020202020204" pitchFamily="34" charset="0"/>
                <a:cs typeface="Arial" panose="020B0604020202020204" pitchFamily="34" charset="0"/>
              </a:rPr>
              <a:t>Dwell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solidFill>
                <a:srgbClr val="001320"/>
              </a:solidFill>
              <a:latin typeface="Arial" panose="020B0604020202020204" pitchFamily="34" charset="0"/>
              <a:cs typeface="Arial" panose="020B0604020202020204" pitchFamily="34" charset="0"/>
            </a:endParaRPr>
          </a:p>
          <a:p>
            <a:pPr algn="ctr"/>
            <a:r>
              <a:rPr lang="en-US" sz="2400" b="1" dirty="0">
                <a:solidFill>
                  <a:srgbClr val="001320"/>
                </a:solidFill>
                <a:latin typeface="Arial" panose="020B0604020202020204" pitchFamily="34" charset="0"/>
                <a:cs typeface="Arial" panose="020B0604020202020204" pitchFamily="34" charset="0"/>
              </a:rPr>
              <a:t>Reside </a:t>
            </a:r>
            <a:r>
              <a:rPr lang="en-US" sz="2400" b="1" baseline="30000" dirty="0">
                <a:solidFill>
                  <a:srgbClr val="C00000"/>
                </a:solidFill>
                <a:latin typeface="Arial" panose="020B0604020202020204" pitchFamily="34" charset="0"/>
                <a:cs typeface="Arial" panose="020B0604020202020204" pitchFamily="34" charset="0"/>
              </a:rPr>
              <a:t>1</a:t>
            </a:r>
            <a:endParaRPr lang="en-US" sz="2400" b="1" dirty="0">
              <a:solidFill>
                <a:srgbClr val="0013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17</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58CD69-9DDA-32DF-E009-8C3A9256A3A7}"/>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7BA2E878-463E-6A91-5484-5889CF83A3EC}"/>
              </a:ext>
            </a:extLst>
          </p:cNvPr>
          <p:cNvPicPr>
            <a:picLocks noChangeAspect="1"/>
          </p:cNvPicPr>
          <p:nvPr/>
        </p:nvPicPr>
        <p:blipFill>
          <a:blip r:embed="rId3"/>
          <a:stretch>
            <a:fillRect/>
          </a:stretch>
        </p:blipFill>
        <p:spPr>
          <a:xfrm>
            <a:off x="438900" y="361370"/>
            <a:ext cx="9314700" cy="6501850"/>
          </a:xfrm>
          <a:prstGeom prst="rect">
            <a:avLst/>
          </a:prstGeom>
        </p:spPr>
      </p:pic>
      <p:sp>
        <p:nvSpPr>
          <p:cNvPr id="19" name="Rectangle 18">
            <a:extLst>
              <a:ext uri="{FF2B5EF4-FFF2-40B4-BE49-F238E27FC236}">
                <a16:creationId xmlns:a16="http://schemas.microsoft.com/office/drawing/2014/main" id="{FB7D09A2-3B4D-5D3D-0C71-9C7C34688D0A}"/>
              </a:ext>
            </a:extLst>
          </p:cNvPr>
          <p:cNvSpPr/>
          <p:nvPr/>
        </p:nvSpPr>
        <p:spPr>
          <a:xfrm>
            <a:off x="9768277" y="562505"/>
            <a:ext cx="1861071" cy="6294031"/>
          </a:xfrm>
          <a:prstGeom prst="rect">
            <a:avLst/>
          </a:prstGeom>
          <a:solidFill>
            <a:schemeClr val="bg1">
              <a:lumMod val="95000"/>
            </a:schemeClr>
          </a:solidFill>
          <a:ln>
            <a:solidFill>
              <a:schemeClr val="tx1"/>
            </a:solidFill>
          </a:ln>
        </p:spPr>
        <p:txBody>
          <a:bodyPr wrap="square">
            <a:spAutoFit/>
          </a:bodyPr>
          <a:lstStyle/>
          <a:p>
            <a:pPr algn="ctr">
              <a:defRPr/>
            </a:pPr>
            <a:endParaRPr lang="en-US" sz="40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Palatine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Capitoline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Aventine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Caelian</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Esquiline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Viminal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Quirinal</a:t>
            </a:r>
          </a:p>
          <a:p>
            <a:pPr algn="ctr">
              <a:defRPr/>
            </a:pPr>
            <a:endParaRPr lang="en-US" sz="4400" b="1" dirty="0">
              <a:latin typeface="Arial" panose="020B0604020202020204" pitchFamily="34" charset="0"/>
              <a:cs typeface="Arial" panose="020B0604020202020204" pitchFamily="34" charset="0"/>
            </a:endParaRPr>
          </a:p>
          <a:p>
            <a:pPr algn="ctr">
              <a:defRPr/>
            </a:pPr>
            <a:endParaRPr lang="en-US" sz="7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“City That Sits On 7 Mountains / Hills”</a:t>
            </a:r>
          </a:p>
        </p:txBody>
      </p:sp>
    </p:spTree>
    <p:extLst>
      <p:ext uri="{BB962C8B-B14F-4D97-AF65-F5344CB8AC3E}">
        <p14:creationId xmlns:p14="http://schemas.microsoft.com/office/powerpoint/2010/main" val="107757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58CD69-9DDA-32DF-E009-8C3A9256A3A7}"/>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extLst>
              <a:ext uri="{FF2B5EF4-FFF2-40B4-BE49-F238E27FC236}">
                <a16:creationId xmlns:a16="http://schemas.microsoft.com/office/drawing/2014/main" id="{A4F81EC0-52CC-E6F1-21AF-7846794239DB}"/>
              </a:ext>
            </a:extLst>
          </p:cNvPr>
          <p:cNvPicPr>
            <a:picLocks noChangeAspect="1"/>
          </p:cNvPicPr>
          <p:nvPr/>
        </p:nvPicPr>
        <p:blipFill>
          <a:blip r:embed="rId3"/>
          <a:stretch>
            <a:fillRect/>
          </a:stretch>
        </p:blipFill>
        <p:spPr>
          <a:xfrm>
            <a:off x="1481528" y="486306"/>
            <a:ext cx="7296149" cy="6354662"/>
          </a:xfrm>
          <a:prstGeom prst="rect">
            <a:avLst/>
          </a:prstGeom>
        </p:spPr>
      </p:pic>
      <p:sp>
        <p:nvSpPr>
          <p:cNvPr id="19" name="Rectangle 18">
            <a:extLst>
              <a:ext uri="{FF2B5EF4-FFF2-40B4-BE49-F238E27FC236}">
                <a16:creationId xmlns:a16="http://schemas.microsoft.com/office/drawing/2014/main" id="{FB7D09A2-3B4D-5D3D-0C71-9C7C34688D0A}"/>
              </a:ext>
            </a:extLst>
          </p:cNvPr>
          <p:cNvSpPr/>
          <p:nvPr/>
        </p:nvSpPr>
        <p:spPr>
          <a:xfrm>
            <a:off x="8777677" y="486305"/>
            <a:ext cx="1861071" cy="6294031"/>
          </a:xfrm>
          <a:prstGeom prst="rect">
            <a:avLst/>
          </a:prstGeom>
          <a:solidFill>
            <a:schemeClr val="bg1">
              <a:lumMod val="95000"/>
            </a:schemeClr>
          </a:solidFill>
          <a:ln>
            <a:solidFill>
              <a:schemeClr val="accent1">
                <a:lumMod val="40000"/>
                <a:lumOff val="60000"/>
              </a:schemeClr>
            </a:solidFill>
          </a:ln>
        </p:spPr>
        <p:txBody>
          <a:bodyPr wrap="square">
            <a:spAutoFit/>
          </a:bodyPr>
          <a:lstStyle/>
          <a:p>
            <a:pPr algn="ctr">
              <a:defRPr/>
            </a:pPr>
            <a:endParaRPr lang="en-US" sz="40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Palatine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Capitoline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Aventine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Caelian</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Esquiline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Viminal </a:t>
            </a:r>
          </a:p>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a:latin typeface="Arial" panose="020B0604020202020204" pitchFamily="34" charset="0"/>
                <a:cs typeface="Arial" panose="020B0604020202020204" pitchFamily="34" charset="0"/>
              </a:rPr>
              <a:t>Quirinal</a:t>
            </a:r>
          </a:p>
          <a:p>
            <a:pPr algn="ctr">
              <a:defRPr/>
            </a:pPr>
            <a:endParaRPr lang="en-US" sz="4400" b="1" dirty="0">
              <a:latin typeface="Arial" panose="020B0604020202020204" pitchFamily="34" charset="0"/>
              <a:cs typeface="Arial" panose="020B0604020202020204" pitchFamily="34" charset="0"/>
            </a:endParaRPr>
          </a:p>
          <a:p>
            <a:pPr algn="ctr">
              <a:defRPr/>
            </a:pPr>
            <a:endParaRPr lang="en-US" sz="7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“City That Sits On 7 Mountains / Hills”</a:t>
            </a:r>
          </a:p>
        </p:txBody>
      </p:sp>
      <p:sp>
        <p:nvSpPr>
          <p:cNvPr id="11" name="Oval 10">
            <a:extLst>
              <a:ext uri="{FF2B5EF4-FFF2-40B4-BE49-F238E27FC236}">
                <a16:creationId xmlns:a16="http://schemas.microsoft.com/office/drawing/2014/main" id="{C2C15A16-7CBE-9AC4-450D-FF23F77B46A9}"/>
              </a:ext>
            </a:extLst>
          </p:cNvPr>
          <p:cNvSpPr/>
          <p:nvPr/>
        </p:nvSpPr>
        <p:spPr>
          <a:xfrm>
            <a:off x="5380866" y="1492465"/>
            <a:ext cx="1513490" cy="588593"/>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6A83B8B-1581-A383-A54E-26CFFA622F99}"/>
              </a:ext>
            </a:extLst>
          </p:cNvPr>
          <p:cNvSpPr/>
          <p:nvPr/>
        </p:nvSpPr>
        <p:spPr>
          <a:xfrm>
            <a:off x="6242711" y="2049516"/>
            <a:ext cx="1513490" cy="529839"/>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A990D2-4149-68A3-E2E4-443E251D0052}"/>
              </a:ext>
            </a:extLst>
          </p:cNvPr>
          <p:cNvSpPr/>
          <p:nvPr/>
        </p:nvSpPr>
        <p:spPr>
          <a:xfrm>
            <a:off x="5107597" y="2911360"/>
            <a:ext cx="1587062" cy="583714"/>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BD86796-DCE9-3756-96D3-8ED25EE4BB9B}"/>
              </a:ext>
            </a:extLst>
          </p:cNvPr>
          <p:cNvSpPr/>
          <p:nvPr/>
        </p:nvSpPr>
        <p:spPr>
          <a:xfrm>
            <a:off x="7035626" y="3226670"/>
            <a:ext cx="1587062" cy="529840"/>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BCE878-D2C9-B114-03A3-D4FB3C4B6822}"/>
              </a:ext>
            </a:extLst>
          </p:cNvPr>
          <p:cNvSpPr/>
          <p:nvPr/>
        </p:nvSpPr>
        <p:spPr>
          <a:xfrm>
            <a:off x="7251708" y="4708629"/>
            <a:ext cx="1349960" cy="544676"/>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AD92E2-0EE8-6F10-AE31-1E42D863F5C1}"/>
              </a:ext>
            </a:extLst>
          </p:cNvPr>
          <p:cNvSpPr/>
          <p:nvPr/>
        </p:nvSpPr>
        <p:spPr>
          <a:xfrm>
            <a:off x="4416233" y="3894081"/>
            <a:ext cx="1349960" cy="630621"/>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F266AD-FC6D-674C-7D69-FC0BD0A44F7E}"/>
              </a:ext>
            </a:extLst>
          </p:cNvPr>
          <p:cNvSpPr/>
          <p:nvPr/>
        </p:nvSpPr>
        <p:spPr>
          <a:xfrm>
            <a:off x="3853929" y="5791204"/>
            <a:ext cx="1442853" cy="505337"/>
          </a:xfrm>
          <a:prstGeom prst="ellipse">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80C0F1-98E8-6ED0-B9E4-10C7B3B41C63}"/>
              </a:ext>
            </a:extLst>
          </p:cNvPr>
          <p:cNvSpPr txBox="1"/>
          <p:nvPr/>
        </p:nvSpPr>
        <p:spPr>
          <a:xfrm>
            <a:off x="1471018" y="6456377"/>
            <a:ext cx="9167730" cy="400110"/>
          </a:xfrm>
          <a:prstGeom prst="rect">
            <a:avLst/>
          </a:prstGeom>
          <a:solidFill>
            <a:schemeClr val="accent1">
              <a:lumMod val="40000"/>
              <a:lumOff val="60000"/>
            </a:schemeClr>
          </a:solidFill>
        </p:spPr>
        <p:txBody>
          <a:bodyPr wrap="square">
            <a:spAutoFit/>
          </a:bodyPr>
          <a:lstStyle/>
          <a:p>
            <a:r>
              <a:rPr lang="en-US" sz="2000" b="1" dirty="0">
                <a:latin typeface="Arial" panose="020B0604020202020204" pitchFamily="34" charset="0"/>
                <a:cs typeface="Arial" panose="020B0604020202020204" pitchFamily="34" charset="0"/>
              </a:rPr>
              <a:t>https://www.pinterest.com/pin/hills-of-rome-map--591238257340859242/</a:t>
            </a:r>
          </a:p>
        </p:txBody>
      </p:sp>
      <p:pic>
        <p:nvPicPr>
          <p:cNvPr id="20" name="Picture 2" descr="Aggressors: Ancient Rome Steam | GAMIVO">
            <a:extLst>
              <a:ext uri="{FF2B5EF4-FFF2-40B4-BE49-F238E27FC236}">
                <a16:creationId xmlns:a16="http://schemas.microsoft.com/office/drawing/2014/main" id="{F5B10420-8853-ADA8-AEB9-07A30E51AA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 t="22345" r="4894" b="63311"/>
          <a:stretch/>
        </p:blipFill>
        <p:spPr bwMode="auto">
          <a:xfrm>
            <a:off x="2726288" y="559820"/>
            <a:ext cx="3900774" cy="43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43013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220993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17:12-17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9E2C58-7C17-7A74-110D-4114655CA89D}"/>
              </a:ext>
            </a:extLst>
          </p:cNvPr>
          <p:cNvSpPr txBox="1"/>
          <p:nvPr/>
        </p:nvSpPr>
        <p:spPr>
          <a:xfrm>
            <a:off x="-25400" y="622897"/>
            <a:ext cx="12198946" cy="5693866"/>
          </a:xfrm>
          <a:prstGeom prst="rect">
            <a:avLst/>
          </a:prstGeom>
          <a:solidFill>
            <a:srgbClr val="FFFF00"/>
          </a:solidFill>
          <a:ln>
            <a:solidFill>
              <a:schemeClr val="tx1"/>
            </a:solidFill>
          </a:ln>
        </p:spPr>
        <p:txBody>
          <a:bodyPr wrap="square">
            <a:spAutoFit/>
          </a:bodyPr>
          <a:lstStyle/>
          <a:p>
            <a:pPr algn="just"/>
            <a:r>
              <a:rPr lang="en-US" sz="2600" b="1" i="1" baseline="30000" dirty="0">
                <a:solidFill>
                  <a:srgbClr val="C00000"/>
                </a:solidFill>
                <a:latin typeface="Arial" panose="020B0604020202020204" pitchFamily="34" charset="0"/>
                <a:cs typeface="Arial" panose="020B0604020202020204" pitchFamily="34" charset="0"/>
              </a:rPr>
              <a:t>12</a:t>
            </a:r>
            <a:r>
              <a:rPr lang="en-US" sz="2600" b="1" i="1" dirty="0">
                <a:latin typeface="Arial" panose="020B0604020202020204" pitchFamily="34" charset="0"/>
                <a:cs typeface="Arial" panose="020B0604020202020204" pitchFamily="34" charset="0"/>
              </a:rPr>
              <a:t> And the </a:t>
            </a:r>
            <a:r>
              <a:rPr lang="en-US" sz="2600" b="1" i="1" dirty="0">
                <a:solidFill>
                  <a:srgbClr val="C00000"/>
                </a:solidFill>
                <a:latin typeface="Arial" panose="020B0604020202020204" pitchFamily="34" charset="0"/>
                <a:cs typeface="Arial" panose="020B0604020202020204" pitchFamily="34" charset="0"/>
              </a:rPr>
              <a:t>ten horns </a:t>
            </a:r>
            <a:r>
              <a:rPr lang="en-US" sz="2600" b="1" i="1" dirty="0">
                <a:latin typeface="Arial" panose="020B0604020202020204" pitchFamily="34" charset="0"/>
                <a:cs typeface="Arial" panose="020B0604020202020204" pitchFamily="34" charset="0"/>
              </a:rPr>
              <a:t>which you saw are </a:t>
            </a:r>
            <a:r>
              <a:rPr lang="en-US" sz="2600" b="1" i="1" dirty="0">
                <a:solidFill>
                  <a:srgbClr val="C00000"/>
                </a:solidFill>
                <a:latin typeface="Arial" panose="020B0604020202020204" pitchFamily="34" charset="0"/>
                <a:cs typeface="Arial" panose="020B0604020202020204" pitchFamily="34" charset="0"/>
              </a:rPr>
              <a:t>ten kings</a:t>
            </a:r>
            <a:r>
              <a:rPr lang="en-US" sz="2600" b="1" i="1" dirty="0">
                <a:latin typeface="Arial" panose="020B0604020202020204" pitchFamily="34" charset="0"/>
                <a:cs typeface="Arial" panose="020B0604020202020204" pitchFamily="34" charset="0"/>
              </a:rPr>
              <a:t>, which have received no kingdom as yet; but receive power as kings one hour with the beast.</a:t>
            </a:r>
          </a:p>
          <a:p>
            <a:pPr algn="just"/>
            <a:r>
              <a:rPr lang="en-US" sz="2600" b="1" i="1" baseline="30000" dirty="0">
                <a:solidFill>
                  <a:srgbClr val="C00000"/>
                </a:solidFill>
                <a:latin typeface="Arial" panose="020B0604020202020204" pitchFamily="34" charset="0"/>
                <a:cs typeface="Arial" panose="020B0604020202020204" pitchFamily="34" charset="0"/>
              </a:rPr>
              <a:t>13</a:t>
            </a:r>
            <a:r>
              <a:rPr lang="en-US" sz="2600" b="1" i="1" dirty="0">
                <a:latin typeface="Arial" panose="020B0604020202020204" pitchFamily="34" charset="0"/>
                <a:cs typeface="Arial" panose="020B0604020202020204" pitchFamily="34" charset="0"/>
              </a:rPr>
              <a:t> These have one mind, and shall give their power and strength unto the beast.</a:t>
            </a:r>
          </a:p>
          <a:p>
            <a:pPr algn="just"/>
            <a:r>
              <a:rPr lang="en-US" sz="2600" b="1" i="1" baseline="30000" dirty="0">
                <a:solidFill>
                  <a:srgbClr val="C00000"/>
                </a:solidFill>
                <a:latin typeface="Arial" panose="020B0604020202020204" pitchFamily="34" charset="0"/>
                <a:cs typeface="Arial" panose="020B0604020202020204" pitchFamily="34" charset="0"/>
              </a:rPr>
              <a:t>14</a:t>
            </a:r>
            <a:r>
              <a:rPr lang="en-US" sz="2600" b="1" i="1" dirty="0">
                <a:latin typeface="Arial" panose="020B0604020202020204" pitchFamily="34" charset="0"/>
                <a:cs typeface="Arial" panose="020B0604020202020204" pitchFamily="34" charset="0"/>
              </a:rPr>
              <a:t> These shall make war with the Lamb, and the Lamb shall overcome them: for he is Lord of lords, and King of kings: and they that are with him are called, and chosen, and faithful.</a:t>
            </a:r>
          </a:p>
          <a:p>
            <a:pPr algn="just"/>
            <a:r>
              <a:rPr lang="en-US" sz="2600" b="1" i="1" baseline="30000" dirty="0">
                <a:solidFill>
                  <a:srgbClr val="C00000"/>
                </a:solidFill>
                <a:latin typeface="Arial" panose="020B0604020202020204" pitchFamily="34" charset="0"/>
                <a:cs typeface="Arial" panose="020B0604020202020204" pitchFamily="34" charset="0"/>
              </a:rPr>
              <a:t>15</a:t>
            </a:r>
            <a:r>
              <a:rPr lang="en-US" sz="2600" b="1" i="1" dirty="0">
                <a:latin typeface="Arial" panose="020B0604020202020204" pitchFamily="34" charset="0"/>
                <a:cs typeface="Arial" panose="020B0604020202020204" pitchFamily="34" charset="0"/>
              </a:rPr>
              <a:t> And he saith unto me, The waters which you saw, where the harlot sits, are peoples, and multitudes, and nations, and tongues.</a:t>
            </a:r>
          </a:p>
          <a:p>
            <a:pPr algn="just"/>
            <a:r>
              <a:rPr lang="en-US" sz="2600" b="1" i="1" baseline="30000" dirty="0">
                <a:solidFill>
                  <a:srgbClr val="C00000"/>
                </a:solidFill>
                <a:latin typeface="Arial" panose="020B0604020202020204" pitchFamily="34" charset="0"/>
                <a:cs typeface="Arial" panose="020B0604020202020204" pitchFamily="34" charset="0"/>
              </a:rPr>
              <a:t>16</a:t>
            </a:r>
            <a:r>
              <a:rPr lang="en-US" sz="2600" b="1" i="1" dirty="0">
                <a:latin typeface="Arial" panose="020B0604020202020204" pitchFamily="34" charset="0"/>
                <a:cs typeface="Arial" panose="020B0604020202020204" pitchFamily="34" charset="0"/>
              </a:rPr>
              <a:t> And the </a:t>
            </a:r>
            <a:r>
              <a:rPr lang="en-US" sz="2600" b="1" i="1" dirty="0">
                <a:solidFill>
                  <a:srgbClr val="C00000"/>
                </a:solidFill>
                <a:latin typeface="Arial" panose="020B0604020202020204" pitchFamily="34" charset="0"/>
                <a:cs typeface="Arial" panose="020B0604020202020204" pitchFamily="34" charset="0"/>
              </a:rPr>
              <a:t>ten horns </a:t>
            </a:r>
            <a:r>
              <a:rPr lang="en-US" sz="2600" b="1" i="1" dirty="0">
                <a:solidFill>
                  <a:srgbClr val="0070C0"/>
                </a:solidFill>
                <a:latin typeface="Arial" panose="020B0604020202020204" pitchFamily="34" charset="0"/>
                <a:cs typeface="Arial" panose="020B0604020202020204" pitchFamily="34" charset="0"/>
              </a:rPr>
              <a:t>(ten kings) </a:t>
            </a:r>
            <a:r>
              <a:rPr lang="en-US" sz="2600" b="1" i="1" dirty="0">
                <a:latin typeface="Arial" panose="020B0604020202020204" pitchFamily="34" charset="0"/>
                <a:cs typeface="Arial" panose="020B0604020202020204" pitchFamily="34" charset="0"/>
              </a:rPr>
              <a:t>which you saw upon the beast, these shall hate the harlot, and shall make her desolate and naked, and shall eat her flesh, and burn her with fire.</a:t>
            </a:r>
          </a:p>
          <a:p>
            <a:pPr algn="just"/>
            <a:r>
              <a:rPr lang="en-US" sz="2600" b="1" i="1" baseline="30000" dirty="0">
                <a:solidFill>
                  <a:srgbClr val="C00000"/>
                </a:solidFill>
                <a:latin typeface="Arial" panose="020B0604020202020204" pitchFamily="34" charset="0"/>
                <a:cs typeface="Arial" panose="020B0604020202020204" pitchFamily="34" charset="0"/>
              </a:rPr>
              <a:t>17</a:t>
            </a:r>
            <a:r>
              <a:rPr lang="en-US" sz="2600" b="1" i="1" dirty="0">
                <a:latin typeface="Arial" panose="020B0604020202020204" pitchFamily="34" charset="0"/>
                <a:cs typeface="Arial" panose="020B0604020202020204" pitchFamily="34" charset="0"/>
              </a:rPr>
              <a:t> For God has put in their hearts to fulfil his will, and to agree, and give their kingdom unto the beast, until the words of God shall be fulfilled.</a:t>
            </a:r>
          </a:p>
        </p:txBody>
      </p:sp>
    </p:spTree>
    <p:extLst>
      <p:ext uri="{BB962C8B-B14F-4D97-AF65-F5344CB8AC3E}">
        <p14:creationId xmlns:p14="http://schemas.microsoft.com/office/powerpoint/2010/main" val="21341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“10 Kings”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CE13E8-D37C-1A27-2098-5E5FCE0058A4}"/>
              </a:ext>
            </a:extLst>
          </p:cNvPr>
          <p:cNvSpPr txBox="1"/>
          <p:nvPr/>
        </p:nvSpPr>
        <p:spPr>
          <a:xfrm>
            <a:off x="1206157" y="639883"/>
            <a:ext cx="9697452" cy="5293757"/>
          </a:xfrm>
          <a:prstGeom prst="rect">
            <a:avLst/>
          </a:prstGeom>
          <a:noFill/>
        </p:spPr>
        <p:txBody>
          <a:bodyPr wrap="square" rtlCol="0">
            <a:spAutoFit/>
          </a:bodyPr>
          <a:lstStyle/>
          <a:p>
            <a:pPr marR="0" lvl="0" algn="ctr">
              <a:spcBef>
                <a:spcPts val="0"/>
              </a:spcBef>
              <a:spcAft>
                <a:spcPts val="0"/>
              </a:spcAft>
            </a:pPr>
            <a:r>
              <a:rPr lang="en-US" sz="2600" b="1" u="sng" dirty="0">
                <a:latin typeface="Arial" panose="020B0604020202020204" pitchFamily="34" charset="0"/>
                <a:cs typeface="Arial" panose="020B0604020202020204" pitchFamily="34" charset="0"/>
              </a:rPr>
              <a:t>“10 Kings”</a:t>
            </a:r>
          </a:p>
          <a:p>
            <a:pPr lvl="1" algn="just"/>
            <a:endParaRPr lang="en-US" sz="26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Do not have kingdom of their own</a:t>
            </a:r>
          </a:p>
          <a:p>
            <a:pPr marL="914400" lvl="1" indent="-4572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“Kings” currently give allegiance to “harlot”</a:t>
            </a:r>
          </a:p>
          <a:p>
            <a:pPr marL="457200" indent="-457200" algn="just">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Lamb will defeat them; they will do the will of Lamb</a:t>
            </a:r>
          </a:p>
          <a:p>
            <a:pPr marL="914400" lvl="1" indent="-4572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God puts it in their heart to hate the “harlot”</a:t>
            </a:r>
          </a:p>
          <a:p>
            <a:pPr marL="914400" lvl="1" indent="-4572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Evil punishes evil; unrighteous used fulfill God’s will</a:t>
            </a:r>
          </a:p>
          <a:p>
            <a:pPr algn="just"/>
            <a:endParaRPr lang="en-US" sz="26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Will hate, fight, and defeat the “harlot”</a:t>
            </a:r>
          </a:p>
          <a:p>
            <a:pPr marL="914400" lvl="1" indent="-4572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God enforce judgment using “inside” players</a:t>
            </a:r>
          </a:p>
          <a:p>
            <a:pPr marL="457200" indent="-457200" algn="just">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Pre-M want 10 literal people, so . . . . . .</a:t>
            </a:r>
          </a:p>
        </p:txBody>
      </p:sp>
    </p:spTree>
    <p:extLst>
      <p:ext uri="{BB962C8B-B14F-4D97-AF65-F5344CB8AC3E}">
        <p14:creationId xmlns:p14="http://schemas.microsoft.com/office/powerpoint/2010/main" val="395195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fade">
                                      <p:cBhvr>
                                        <p:cTn id="18" dur="500"/>
                                        <p:tgtEl>
                                          <p:spTgt spid="4">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500"/>
                                        <p:tgtEl>
                                          <p:spTgt spid="4">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animEffect transition="in" filter="fade">
                                      <p:cBhvr>
                                        <p:cTn id="2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8178"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“10 Kings”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1304ED3-A04A-4844-BEE7-5C6D69515604}"/>
              </a:ext>
            </a:extLst>
          </p:cNvPr>
          <p:cNvSpPr/>
          <p:nvPr/>
        </p:nvSpPr>
        <p:spPr>
          <a:xfrm>
            <a:off x="2864644" y="649176"/>
            <a:ext cx="6453303" cy="523220"/>
          </a:xfrm>
          <a:prstGeom prst="rect">
            <a:avLst/>
          </a:prstGeom>
        </p:spPr>
        <p:txBody>
          <a:bodyPr wrap="square">
            <a:spAutoFit/>
          </a:bodyPr>
          <a:lstStyle/>
          <a:p>
            <a:pPr algn="ctr"/>
            <a:r>
              <a:rPr lang="en-US" sz="2800" b="1" u="sng" dirty="0">
                <a:latin typeface="Arial" pitchFamily="34" charset="0"/>
                <a:cs typeface="Arial" pitchFamily="34" charset="0"/>
              </a:rPr>
              <a:t>10 Barbaric kingdoms under Rome </a:t>
            </a:r>
            <a:r>
              <a:rPr lang="en-US" altLang="en-US" sz="2800" b="1" baseline="30000" dirty="0">
                <a:solidFill>
                  <a:srgbClr val="C00000"/>
                </a:solidFill>
                <a:latin typeface="Arial" panose="020B0604020202020204" pitchFamily="34" charset="0"/>
                <a:cs typeface="Arial" panose="020B0604020202020204" pitchFamily="34" charset="0"/>
              </a:rPr>
              <a:t>1 </a:t>
            </a:r>
            <a:endParaRPr lang="en-US" sz="28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769DB3C4-A6D8-9DAD-40C3-3F3D2A2C3CF7}"/>
              </a:ext>
            </a:extLst>
          </p:cNvPr>
          <p:cNvSpPr txBox="1"/>
          <p:nvPr/>
        </p:nvSpPr>
        <p:spPr>
          <a:xfrm>
            <a:off x="41148" y="6005857"/>
            <a:ext cx="9020406" cy="830997"/>
          </a:xfrm>
          <a:prstGeom prst="rect">
            <a:avLst/>
          </a:prstGeom>
          <a:noFill/>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1</a:t>
            </a:r>
            <a:r>
              <a:rPr lang="en-US" sz="1600" b="1" dirty="0">
                <a:latin typeface="Arial" panose="020B0604020202020204" pitchFamily="34" charset="0"/>
                <a:cs typeface="Arial" panose="020B0604020202020204" pitchFamily="34" charset="0"/>
              </a:rPr>
              <a:t>  http://www.ushistory.org/civ/6f.asp</a:t>
            </a:r>
          </a:p>
          <a:p>
            <a:r>
              <a:rPr lang="en-US" sz="1600" b="1" dirty="0">
                <a:latin typeface="Arial" panose="020B0604020202020204" pitchFamily="34" charset="0"/>
                <a:cs typeface="Arial" panose="020B0604020202020204" pitchFamily="34" charset="0"/>
              </a:rPr>
              <a:t>    https://www.newtonproject.ox.ac.uk/view/texts/normalized/THEM00200</a:t>
            </a:r>
          </a:p>
          <a:p>
            <a:r>
              <a:rPr lang="en-US" sz="1600" b="1" dirty="0">
                <a:latin typeface="Arial" panose="020B0604020202020204" pitchFamily="34" charset="0"/>
                <a:cs typeface="Arial" panose="020B0604020202020204" pitchFamily="34" charset="0"/>
              </a:rPr>
              <a:t>    https://www.blueletterbible.org/Comm/newton_isaac/prophecies/daniel06.cfm</a:t>
            </a:r>
          </a:p>
        </p:txBody>
      </p:sp>
      <p:sp>
        <p:nvSpPr>
          <p:cNvPr id="8" name="Rectangle 7">
            <a:extLst>
              <a:ext uri="{FF2B5EF4-FFF2-40B4-BE49-F238E27FC236}">
                <a16:creationId xmlns:a16="http://schemas.microsoft.com/office/drawing/2014/main" id="{E2CA8A4F-B981-3FB0-5BFE-7DBDAFC7C0EC}"/>
              </a:ext>
            </a:extLst>
          </p:cNvPr>
          <p:cNvSpPr>
            <a:spLocks noChangeArrowheads="1"/>
          </p:cNvSpPr>
          <p:nvPr/>
        </p:nvSpPr>
        <p:spPr bwMode="auto">
          <a:xfrm>
            <a:off x="-8178" y="59893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88A8578-770F-68BC-04E3-5C83A97E5D28}"/>
              </a:ext>
            </a:extLst>
          </p:cNvPr>
          <p:cNvGrpSpPr/>
          <p:nvPr/>
        </p:nvGrpSpPr>
        <p:grpSpPr>
          <a:xfrm>
            <a:off x="2938742" y="1289944"/>
            <a:ext cx="6795567" cy="4401205"/>
            <a:chOff x="1002680" y="1289944"/>
            <a:chExt cx="6795567" cy="4401205"/>
          </a:xfrm>
          <a:solidFill>
            <a:schemeClr val="bg1">
              <a:lumMod val="95000"/>
            </a:schemeClr>
          </a:solidFill>
        </p:grpSpPr>
        <p:sp>
          <p:nvSpPr>
            <p:cNvPr id="7" name="Rectangle 6">
              <a:extLst>
                <a:ext uri="{FF2B5EF4-FFF2-40B4-BE49-F238E27FC236}">
                  <a16:creationId xmlns:a16="http://schemas.microsoft.com/office/drawing/2014/main" id="{A16F10DD-E3A6-DCCF-B060-8F35A5780B9E}"/>
                </a:ext>
              </a:extLst>
            </p:cNvPr>
            <p:cNvSpPr/>
            <p:nvPr/>
          </p:nvSpPr>
          <p:spPr>
            <a:xfrm>
              <a:off x="1002680" y="1289944"/>
              <a:ext cx="3093460" cy="4401205"/>
            </a:xfrm>
            <a:prstGeom prst="rect">
              <a:avLst/>
            </a:prstGeom>
            <a:grpFill/>
          </p:spPr>
          <p:txBody>
            <a:bodyPr wrap="square">
              <a:spAutoFit/>
            </a:bodyPr>
            <a:lstStyle/>
            <a:p>
              <a:pPr marL="514350" indent="-640080">
                <a:buFont typeface="+mj-lt"/>
                <a:buAutoNum type="arabicPeriod"/>
              </a:pPr>
              <a:r>
                <a:rPr lang="en-US" sz="2800" b="1" dirty="0">
                  <a:latin typeface="Arial" panose="020B0604020202020204" pitchFamily="34" charset="0"/>
                  <a:cs typeface="Arial" panose="020B0604020202020204" pitchFamily="34" charset="0"/>
                </a:rPr>
                <a:t>Vandals</a:t>
              </a:r>
            </a:p>
            <a:p>
              <a:pPr marL="514350" indent="-640080">
                <a:buFont typeface="+mj-lt"/>
                <a:buAutoNum type="arabicPeriod"/>
              </a:pPr>
              <a:r>
                <a:rPr lang="en-US" sz="2800" b="1" dirty="0">
                  <a:latin typeface="Arial" panose="020B0604020202020204" pitchFamily="34" charset="0"/>
                  <a:cs typeface="Arial" panose="020B0604020202020204" pitchFamily="34" charset="0"/>
                </a:rPr>
                <a:t>Alans</a:t>
              </a:r>
            </a:p>
            <a:p>
              <a:pPr marL="514350" indent="-640080">
                <a:buFont typeface="+mj-lt"/>
                <a:buAutoNum type="arabicPeriod"/>
              </a:pPr>
              <a:r>
                <a:rPr lang="en-US" sz="2800" b="1" dirty="0">
                  <a:latin typeface="Arial" panose="020B0604020202020204" pitchFamily="34" charset="0"/>
                  <a:cs typeface="Arial" panose="020B0604020202020204" pitchFamily="34" charset="0"/>
                </a:rPr>
                <a:t>Suevians</a:t>
              </a:r>
            </a:p>
            <a:p>
              <a:pPr marL="514350" indent="-640080">
                <a:buFont typeface="+mj-lt"/>
                <a:buAutoNum type="arabicPeriod"/>
              </a:pPr>
              <a:r>
                <a:rPr lang="en-US" sz="2800" b="1" dirty="0">
                  <a:latin typeface="Arial" panose="020B0604020202020204" pitchFamily="34" charset="0"/>
                  <a:cs typeface="Arial" panose="020B0604020202020204" pitchFamily="34" charset="0"/>
                </a:rPr>
                <a:t>Visigoths</a:t>
              </a:r>
            </a:p>
            <a:p>
              <a:pPr marL="514350" indent="-640080">
                <a:buFont typeface="+mj-lt"/>
                <a:buAutoNum type="arabicPeriod"/>
              </a:pPr>
              <a:r>
                <a:rPr lang="en-US" sz="2800" b="1" dirty="0">
                  <a:latin typeface="Arial" panose="020B0604020202020204" pitchFamily="34" charset="0"/>
                  <a:cs typeface="Arial" panose="020B0604020202020204" pitchFamily="34" charset="0"/>
                </a:rPr>
                <a:t>Burgundians</a:t>
              </a:r>
            </a:p>
            <a:p>
              <a:pPr marL="514350" indent="-640080">
                <a:buFont typeface="+mj-lt"/>
                <a:buAutoNum type="arabicPeriod"/>
              </a:pPr>
              <a:r>
                <a:rPr lang="en-US" sz="2800" b="1" dirty="0">
                  <a:latin typeface="Arial" panose="020B0604020202020204" pitchFamily="34" charset="0"/>
                  <a:cs typeface="Arial" panose="020B0604020202020204" pitchFamily="34" charset="0"/>
                </a:rPr>
                <a:t>Franks</a:t>
              </a:r>
            </a:p>
            <a:p>
              <a:pPr marL="514350" indent="-640080">
                <a:buFont typeface="+mj-lt"/>
                <a:buAutoNum type="arabicPeriod"/>
              </a:pPr>
              <a:r>
                <a:rPr lang="en-US" sz="2800" b="1" dirty="0">
                  <a:latin typeface="Arial" panose="020B0604020202020204" pitchFamily="34" charset="0"/>
                  <a:cs typeface="Arial" panose="020B0604020202020204" pitchFamily="34" charset="0"/>
                </a:rPr>
                <a:t>Saxons</a:t>
              </a:r>
            </a:p>
            <a:p>
              <a:pPr marL="514350" indent="-640080">
                <a:buFont typeface="+mj-lt"/>
                <a:buAutoNum type="arabicPeriod"/>
              </a:pPr>
              <a:r>
                <a:rPr lang="en-US" sz="2800" b="1" dirty="0">
                  <a:latin typeface="Arial" panose="020B0604020202020204" pitchFamily="34" charset="0"/>
                  <a:cs typeface="Arial" panose="020B0604020202020204" pitchFamily="34" charset="0"/>
                </a:rPr>
                <a:t>Huns</a:t>
              </a:r>
            </a:p>
            <a:p>
              <a:pPr marL="514350" indent="-640080">
                <a:buFont typeface="+mj-lt"/>
                <a:buAutoNum type="arabicPeriod"/>
              </a:pPr>
              <a:r>
                <a:rPr lang="en-US" sz="2800" b="1" dirty="0">
                  <a:latin typeface="Arial" panose="020B0604020202020204" pitchFamily="34" charset="0"/>
                  <a:cs typeface="Arial" panose="020B0604020202020204" pitchFamily="34" charset="0"/>
                </a:rPr>
                <a:t>Lombards</a:t>
              </a:r>
            </a:p>
            <a:p>
              <a:pPr marL="514350" indent="-640080">
                <a:buFont typeface="+mj-lt"/>
                <a:buAutoNum type="arabicPeriod"/>
              </a:pPr>
              <a:r>
                <a:rPr lang="en-US" sz="2800" b="1" dirty="0">
                  <a:latin typeface="Arial" panose="020B0604020202020204" pitchFamily="34" charset="0"/>
                  <a:cs typeface="Arial" panose="020B0604020202020204" pitchFamily="34" charset="0"/>
                </a:rPr>
                <a:t>Ostrogoths</a:t>
              </a:r>
            </a:p>
          </p:txBody>
        </p:sp>
        <p:sp>
          <p:nvSpPr>
            <p:cNvPr id="4" name="Rectangle 3">
              <a:extLst>
                <a:ext uri="{FF2B5EF4-FFF2-40B4-BE49-F238E27FC236}">
                  <a16:creationId xmlns:a16="http://schemas.microsoft.com/office/drawing/2014/main" id="{7F750D1B-3C6F-1877-B5E7-3B6BD0FD4DC8}"/>
                </a:ext>
              </a:extLst>
            </p:cNvPr>
            <p:cNvSpPr/>
            <p:nvPr/>
          </p:nvSpPr>
          <p:spPr>
            <a:xfrm>
              <a:off x="4096140" y="1289944"/>
              <a:ext cx="3702107" cy="4401205"/>
            </a:xfrm>
            <a:prstGeom prst="rect">
              <a:avLst/>
            </a:prstGeom>
            <a:grpFill/>
          </p:spPr>
          <p:txBody>
            <a:bodyPr wrap="square">
              <a:spAutoFit/>
            </a:bodyPr>
            <a:lstStyle/>
            <a:p>
              <a:r>
                <a:rPr lang="en-US" sz="2800" b="1" dirty="0">
                  <a:latin typeface="Arial" panose="020B0604020202020204" pitchFamily="34" charset="0"/>
                  <a:cs typeface="Arial" panose="020B0604020202020204" pitchFamily="34" charset="0"/>
                </a:rPr>
                <a:t>(N. Africa)</a:t>
              </a:r>
            </a:p>
            <a:p>
              <a:r>
                <a:rPr lang="en-US" sz="2800" b="1" dirty="0">
                  <a:latin typeface="Arial" panose="020B0604020202020204" pitchFamily="34" charset="0"/>
                  <a:cs typeface="Arial" panose="020B0604020202020204" pitchFamily="34" charset="0"/>
                </a:rPr>
                <a:t>(Spain)</a:t>
              </a:r>
            </a:p>
            <a:p>
              <a:r>
                <a:rPr lang="en-US" sz="2800" b="1" dirty="0">
                  <a:latin typeface="Arial" panose="020B0604020202020204" pitchFamily="34" charset="0"/>
                  <a:cs typeface="Arial" panose="020B0604020202020204" pitchFamily="34" charset="0"/>
                </a:rPr>
                <a:t>(Portugal)</a:t>
              </a:r>
            </a:p>
            <a:p>
              <a:r>
                <a:rPr lang="en-US" sz="2800" b="1" dirty="0">
                  <a:latin typeface="Arial" panose="020B0604020202020204" pitchFamily="34" charset="0"/>
                  <a:cs typeface="Arial" panose="020B0604020202020204" pitchFamily="34" charset="0"/>
                </a:rPr>
                <a:t>(SW France)  (Alaric)</a:t>
              </a:r>
            </a:p>
            <a:p>
              <a:r>
                <a:rPr lang="en-US" sz="2800" b="1" dirty="0">
                  <a:latin typeface="Arial" panose="020B0604020202020204" pitchFamily="34" charset="0"/>
                  <a:cs typeface="Arial" panose="020B0604020202020204" pitchFamily="34" charset="0"/>
                </a:rPr>
                <a:t>(Germany)</a:t>
              </a:r>
            </a:p>
            <a:p>
              <a:r>
                <a:rPr lang="en-US" sz="2800" b="1" dirty="0">
                  <a:latin typeface="Arial" panose="020B0604020202020204" pitchFamily="34" charset="0"/>
                  <a:cs typeface="Arial" panose="020B0604020202020204" pitchFamily="34" charset="0"/>
                </a:rPr>
                <a:t>(Western France)</a:t>
              </a:r>
            </a:p>
            <a:p>
              <a:r>
                <a:rPr lang="en-US" sz="2800" b="1" dirty="0">
                  <a:latin typeface="Arial" panose="020B0604020202020204" pitchFamily="34" charset="0"/>
                  <a:cs typeface="Arial" panose="020B0604020202020204" pitchFamily="34" charset="0"/>
                </a:rPr>
                <a:t>(Britain)</a:t>
              </a:r>
            </a:p>
            <a:p>
              <a:r>
                <a:rPr lang="en-US" sz="2800" b="1" dirty="0">
                  <a:latin typeface="Arial" panose="020B0604020202020204" pitchFamily="34" charset="0"/>
                  <a:cs typeface="Arial" panose="020B0604020202020204" pitchFamily="34" charset="0"/>
                </a:rPr>
                <a:t>(Kazakhstan)</a:t>
              </a:r>
            </a:p>
            <a:p>
              <a:r>
                <a:rPr lang="en-US" sz="2800" b="1" dirty="0">
                  <a:latin typeface="Arial" panose="020B0604020202020204" pitchFamily="34" charset="0"/>
                  <a:cs typeface="Arial" panose="020B0604020202020204" pitchFamily="34" charset="0"/>
                </a:rPr>
                <a:t>(Southern Italy)</a:t>
              </a:r>
            </a:p>
            <a:p>
              <a:r>
                <a:rPr lang="en-US" sz="2800" b="1" dirty="0">
                  <a:latin typeface="Arial" panose="020B0604020202020204" pitchFamily="34" charset="0"/>
                  <a:cs typeface="Arial" panose="020B0604020202020204" pitchFamily="34" charset="0"/>
                </a:rPr>
                <a:t>(North Black Sea)</a:t>
              </a:r>
            </a:p>
          </p:txBody>
        </p:sp>
      </p:grpSp>
    </p:spTree>
    <p:extLst>
      <p:ext uri="{BB962C8B-B14F-4D97-AF65-F5344CB8AC3E}">
        <p14:creationId xmlns:p14="http://schemas.microsoft.com/office/powerpoint/2010/main" val="426929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5244140"/>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424063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p:txBody>
      </p:sp>
      <p:sp>
        <p:nvSpPr>
          <p:cNvPr id="4" name="TextBox 3">
            <a:extLst>
              <a:ext uri="{FF2B5EF4-FFF2-40B4-BE49-F238E27FC236}">
                <a16:creationId xmlns:a16="http://schemas.microsoft.com/office/drawing/2014/main" id="{8C950797-870F-1B50-56B3-6B364A835F3E}"/>
              </a:ext>
            </a:extLst>
          </p:cNvPr>
          <p:cNvSpPr txBox="1"/>
          <p:nvPr/>
        </p:nvSpPr>
        <p:spPr>
          <a:xfrm>
            <a:off x="1395790" y="611544"/>
            <a:ext cx="9318186" cy="532453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3 Agreements</a:t>
            </a:r>
          </a:p>
          <a:p>
            <a:pPr marL="457200" indent="-4572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514350" indent="-514350">
              <a:buFont typeface="+mj-lt"/>
              <a:buAutoNum type="arabicPeriod"/>
            </a:pPr>
            <a:r>
              <a:rPr lang="en-US" sz="2600" b="1" dirty="0">
                <a:latin typeface="Arial" panose="020B0604020202020204" pitchFamily="34" charset="0"/>
                <a:cs typeface="Arial" panose="020B0604020202020204" pitchFamily="34" charset="0"/>
              </a:rPr>
              <a:t>Rev 7:14 – </a:t>
            </a:r>
            <a:r>
              <a:rPr lang="en-US" sz="2600" b="1" dirty="0">
                <a:solidFill>
                  <a:srgbClr val="C00000"/>
                </a:solidFill>
                <a:latin typeface="Arial" panose="020B0604020202020204" pitchFamily="34" charset="0"/>
                <a:cs typeface="Arial" panose="020B0604020202020204" pitchFamily="34" charset="0"/>
              </a:rPr>
              <a:t>Souls beneath altar are Christians</a:t>
            </a:r>
          </a:p>
          <a:p>
            <a:pPr marL="514350" indent="-514350">
              <a:buFont typeface="+mj-lt"/>
              <a:buAutoNum type="arabicPeriod"/>
            </a:pPr>
            <a:endParaRPr lang="en-US" sz="26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Revelation written after church established</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 20:14 – Beheaded for witness of Jesus</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 12:11 – Overcame Satan with </a:t>
            </a:r>
            <a:r>
              <a:rPr lang="en-US" sz="2600" b="1" u="sng" dirty="0">
                <a:latin typeface="Arial" panose="020B0604020202020204" pitchFamily="34" charset="0"/>
                <a:cs typeface="Arial" panose="020B0604020202020204" pitchFamily="34" charset="0"/>
              </a:rPr>
              <a:t>blood of Lamb</a:t>
            </a:r>
          </a:p>
          <a:p>
            <a:pPr marL="457200" indent="-4572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514350" indent="-514350">
              <a:buAutoNum type="arabicPeriod" startAt="2"/>
            </a:pPr>
            <a:r>
              <a:rPr lang="en-US" sz="2600" b="1" dirty="0">
                <a:latin typeface="Arial" panose="020B0604020202020204" pitchFamily="34" charset="0"/>
                <a:cs typeface="Arial" panose="020B0604020202020204" pitchFamily="34" charset="0"/>
              </a:rPr>
              <a:t>Rev 16:6 – </a:t>
            </a:r>
            <a:r>
              <a:rPr lang="en-US" sz="2600" b="1" dirty="0">
                <a:solidFill>
                  <a:srgbClr val="C00000"/>
                </a:solidFill>
                <a:latin typeface="Arial" panose="020B0604020202020204" pitchFamily="34" charset="0"/>
                <a:cs typeface="Arial" panose="020B0604020202020204" pitchFamily="34" charset="0"/>
              </a:rPr>
              <a:t>Villain shed blood of Christians</a:t>
            </a:r>
          </a:p>
          <a:p>
            <a:pPr marL="914400" lvl="1" indent="-457200">
              <a:buFont typeface="Courier New" panose="02070309020205020404" pitchFamily="49" charset="0"/>
              <a:buChar char="o"/>
            </a:pPr>
            <a:endParaRPr lang="en-US" sz="26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Purpose of God’s judgment in Revelation</a:t>
            </a:r>
          </a:p>
          <a:p>
            <a:pPr marL="514350" indent="-514350">
              <a:buAutoNum type="arabicPeriod" startAt="2"/>
            </a:pPr>
            <a:endParaRPr lang="en-US" sz="2600" b="1" dirty="0">
              <a:solidFill>
                <a:srgbClr val="C00000"/>
              </a:solidFill>
              <a:latin typeface="Arial" panose="020B0604020202020204" pitchFamily="34" charset="0"/>
              <a:cs typeface="Arial" panose="020B0604020202020204" pitchFamily="34" charset="0"/>
            </a:endParaRPr>
          </a:p>
          <a:p>
            <a:pPr marL="514350" indent="-514350">
              <a:buAutoNum type="arabicPeriod" startAt="2"/>
            </a:pPr>
            <a:r>
              <a:rPr lang="en-US" sz="2600" b="1" dirty="0">
                <a:latin typeface="Arial" panose="020B0604020202020204" pitchFamily="34" charset="0"/>
                <a:cs typeface="Arial" panose="020B0604020202020204" pitchFamily="34" charset="0"/>
              </a:rPr>
              <a:t>Rev 17:11 – </a:t>
            </a:r>
            <a:r>
              <a:rPr lang="en-US" sz="2600" b="1" dirty="0">
                <a:solidFill>
                  <a:srgbClr val="C00000"/>
                </a:solidFill>
                <a:latin typeface="Arial" panose="020B0604020202020204" pitchFamily="34" charset="0"/>
                <a:cs typeface="Arial" panose="020B0604020202020204" pitchFamily="34" charset="0"/>
              </a:rPr>
              <a:t>All 8 kings being judged, go into perdition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1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500"/>
                                        <p:tgtEl>
                                          <p:spTgt spid="4">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fade">
                                      <p:cBhvr>
                                        <p:cTn id="3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p:txBody>
      </p:sp>
      <p:sp>
        <p:nvSpPr>
          <p:cNvPr id="30" name="TextBox 29">
            <a:extLst>
              <a:ext uri="{FF2B5EF4-FFF2-40B4-BE49-F238E27FC236}">
                <a16:creationId xmlns:a16="http://schemas.microsoft.com/office/drawing/2014/main" id="{F6873093-86AE-B5A0-39B0-9B2D6CF4920A}"/>
              </a:ext>
            </a:extLst>
          </p:cNvPr>
          <p:cNvSpPr txBox="1"/>
          <p:nvPr/>
        </p:nvSpPr>
        <p:spPr>
          <a:xfrm>
            <a:off x="-1" y="624172"/>
            <a:ext cx="12189103" cy="1815882"/>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FF0000"/>
                </a:solidFill>
                <a:latin typeface="Arial" panose="020B0604020202020204" pitchFamily="34" charset="0"/>
                <a:cs typeface="Arial" panose="020B0604020202020204" pitchFamily="34" charset="0"/>
              </a:rPr>
              <a:t>10</a:t>
            </a:r>
            <a:r>
              <a:rPr lang="en-US" sz="2800" b="1" i="1" dirty="0">
                <a:latin typeface="Arial" panose="020B0604020202020204" pitchFamily="34" charset="0"/>
                <a:cs typeface="Arial" panose="020B0604020202020204" pitchFamily="34" charset="0"/>
              </a:rPr>
              <a:t> And there are </a:t>
            </a:r>
            <a:r>
              <a:rPr lang="en-US" sz="2800" b="1" i="1" dirty="0">
                <a:solidFill>
                  <a:srgbClr val="C00000"/>
                </a:solidFill>
                <a:latin typeface="Arial" panose="020B0604020202020204" pitchFamily="34" charset="0"/>
                <a:cs typeface="Arial" panose="020B0604020202020204" pitchFamily="34" charset="0"/>
              </a:rPr>
              <a:t>seven</a:t>
            </a:r>
            <a:r>
              <a:rPr lang="en-US" sz="2800" b="1" i="1" dirty="0">
                <a:latin typeface="Arial" panose="020B0604020202020204" pitchFamily="34" charset="0"/>
                <a:cs typeface="Arial" panose="020B0604020202020204" pitchFamily="34" charset="0"/>
              </a:rPr>
              <a:t> kings: </a:t>
            </a:r>
            <a:r>
              <a:rPr lang="en-US" sz="2800" b="1" i="1" dirty="0">
                <a:solidFill>
                  <a:srgbClr val="C00000"/>
                </a:solidFill>
                <a:latin typeface="Arial" panose="020B0604020202020204" pitchFamily="34" charset="0"/>
                <a:cs typeface="Arial" panose="020B0604020202020204" pitchFamily="34" charset="0"/>
              </a:rPr>
              <a:t>five</a:t>
            </a:r>
            <a:r>
              <a:rPr lang="en-US" sz="2800" b="1" i="1" dirty="0">
                <a:latin typeface="Arial" panose="020B0604020202020204" pitchFamily="34" charset="0"/>
                <a:cs typeface="Arial" panose="020B0604020202020204" pitchFamily="34" charset="0"/>
              </a:rPr>
              <a:t> are fallen, and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is, and the </a:t>
            </a:r>
            <a:r>
              <a:rPr lang="en-US" sz="2800" b="1" i="1" dirty="0">
                <a:solidFill>
                  <a:srgbClr val="C00000"/>
                </a:solidFill>
                <a:latin typeface="Arial" panose="020B0604020202020204" pitchFamily="34" charset="0"/>
                <a:cs typeface="Arial" panose="020B0604020202020204" pitchFamily="34" charset="0"/>
              </a:rPr>
              <a:t>other</a:t>
            </a:r>
            <a:r>
              <a:rPr lang="en-US" sz="2800" b="1" i="1" dirty="0">
                <a:latin typeface="Arial" panose="020B0604020202020204" pitchFamily="34" charset="0"/>
                <a:cs typeface="Arial" panose="020B0604020202020204" pitchFamily="34" charset="0"/>
              </a:rPr>
              <a:t> is not yet come; and when he comes, he must continue a short space.  </a:t>
            </a:r>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latin typeface="Arial" panose="020B0604020202020204" pitchFamily="34" charset="0"/>
                <a:cs typeface="Arial" panose="020B0604020202020204" pitchFamily="34" charset="0"/>
              </a:rPr>
              <a:t> And the beast that was, and is not, even he is the </a:t>
            </a:r>
            <a:r>
              <a:rPr lang="en-US" sz="2800" b="1" i="1" dirty="0">
                <a:solidFill>
                  <a:srgbClr val="C00000"/>
                </a:solidFill>
                <a:latin typeface="Arial" panose="020B0604020202020204" pitchFamily="34" charset="0"/>
                <a:cs typeface="Arial" panose="020B0604020202020204" pitchFamily="34" charset="0"/>
              </a:rPr>
              <a:t>eighth</a:t>
            </a:r>
            <a:r>
              <a:rPr lang="en-US" sz="2800" b="1" i="1" dirty="0">
                <a:latin typeface="Arial" panose="020B0604020202020204" pitchFamily="34" charset="0"/>
                <a:cs typeface="Arial" panose="020B0604020202020204" pitchFamily="34" charset="0"/>
              </a:rPr>
              <a:t>, and is of the seven, and goes into perdition.</a:t>
            </a:r>
            <a:endParaRPr lang="en-US" sz="2800" b="1" dirty="0">
              <a:latin typeface="Arial" pitchFamily="34" charset="0"/>
              <a:cs typeface="Arial" pitchFamily="34" charset="0"/>
            </a:endParaRPr>
          </a:p>
        </p:txBody>
      </p:sp>
      <p:sp>
        <p:nvSpPr>
          <p:cNvPr id="31" name="TextBox 30">
            <a:extLst>
              <a:ext uri="{FF2B5EF4-FFF2-40B4-BE49-F238E27FC236}">
                <a16:creationId xmlns:a16="http://schemas.microsoft.com/office/drawing/2014/main" id="{FD57A760-CD97-2CAC-0BA7-82D918690488}"/>
              </a:ext>
            </a:extLst>
          </p:cNvPr>
          <p:cNvSpPr txBox="1"/>
          <p:nvPr/>
        </p:nvSpPr>
        <p:spPr>
          <a:xfrm>
            <a:off x="9812499" y="2528745"/>
            <a:ext cx="2060949" cy="584775"/>
          </a:xfrm>
          <a:prstGeom prst="rect">
            <a:avLst/>
          </a:prstGeom>
          <a:solidFill>
            <a:schemeClr val="accent5">
              <a:lumMod val="60000"/>
              <a:lumOff val="40000"/>
            </a:schemeClr>
          </a:solidFill>
          <a:ln>
            <a:solidFill>
              <a:schemeClr val="tx1"/>
            </a:solidFill>
          </a:ln>
        </p:spPr>
        <p:txBody>
          <a:bodyPr wrap="none" rtlCol="0">
            <a:spAutoFit/>
          </a:bodyPr>
          <a:lstStyle/>
          <a:p>
            <a:r>
              <a:rPr lang="en-US" sz="3200" b="1" dirty="0">
                <a:latin typeface="Arial" panose="020B0604020202020204" pitchFamily="34" charset="0"/>
                <a:cs typeface="Arial" panose="020B0604020202020204" pitchFamily="34" charset="0"/>
              </a:rPr>
              <a:t>68 AD’ers</a:t>
            </a:r>
          </a:p>
        </p:txBody>
      </p:sp>
      <p:grpSp>
        <p:nvGrpSpPr>
          <p:cNvPr id="42" name="Group 41">
            <a:extLst>
              <a:ext uri="{FF2B5EF4-FFF2-40B4-BE49-F238E27FC236}">
                <a16:creationId xmlns:a16="http://schemas.microsoft.com/office/drawing/2014/main" id="{42EB8D9D-0BE2-E16E-5FCB-12037224A15F}"/>
              </a:ext>
            </a:extLst>
          </p:cNvPr>
          <p:cNvGrpSpPr/>
          <p:nvPr/>
        </p:nvGrpSpPr>
        <p:grpSpPr>
          <a:xfrm>
            <a:off x="1705761" y="4817165"/>
            <a:ext cx="6918912" cy="523220"/>
            <a:chOff x="1705761" y="4700167"/>
            <a:chExt cx="6918912" cy="523220"/>
          </a:xfrm>
        </p:grpSpPr>
        <p:sp>
          <p:nvSpPr>
            <p:cNvPr id="11" name="TextBox 10">
              <a:extLst>
                <a:ext uri="{FF2B5EF4-FFF2-40B4-BE49-F238E27FC236}">
                  <a16:creationId xmlns:a16="http://schemas.microsoft.com/office/drawing/2014/main" id="{891B1F63-8524-488A-03FE-A1687986229B}"/>
                </a:ext>
              </a:extLst>
            </p:cNvPr>
            <p:cNvSpPr txBox="1"/>
            <p:nvPr/>
          </p:nvSpPr>
          <p:spPr>
            <a:xfrm>
              <a:off x="7882162" y="4715556"/>
              <a:ext cx="742511"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is</a:t>
              </a:r>
            </a:p>
          </p:txBody>
        </p:sp>
        <p:cxnSp>
          <p:nvCxnSpPr>
            <p:cNvPr id="14" name="Straight Arrow Connector 13">
              <a:extLst>
                <a:ext uri="{FF2B5EF4-FFF2-40B4-BE49-F238E27FC236}">
                  <a16:creationId xmlns:a16="http://schemas.microsoft.com/office/drawing/2014/main" id="{3EDCB995-B54D-3A88-9F93-A24037D67355}"/>
                </a:ext>
              </a:extLst>
            </p:cNvPr>
            <p:cNvCxnSpPr>
              <a:cxnSpLocks/>
              <a:stCxn id="11" idx="1"/>
              <a:endCxn id="17" idx="3"/>
            </p:cNvCxnSpPr>
            <p:nvPr/>
          </p:nvCxnSpPr>
          <p:spPr>
            <a:xfrm flipH="1" flipV="1">
              <a:off x="7139650" y="4961777"/>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53311C8-FAEA-EDDD-9F20-C94EC1B38FEC}"/>
                </a:ext>
              </a:extLst>
            </p:cNvPr>
            <p:cNvSpPr/>
            <p:nvPr/>
          </p:nvSpPr>
          <p:spPr>
            <a:xfrm>
              <a:off x="1705761" y="4700167"/>
              <a:ext cx="5433889" cy="523220"/>
            </a:xfrm>
            <a:prstGeom prst="rect">
              <a:avLst/>
            </a:prstGeom>
            <a:solidFill>
              <a:srgbClr val="92D050"/>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54 - 68 AD:           </a:t>
              </a:r>
              <a:r>
                <a:rPr lang="en-US" altLang="en-US" sz="2800" b="1" dirty="0">
                  <a:solidFill>
                    <a:srgbClr val="C00000"/>
                  </a:solidFill>
                  <a:latin typeface="Arial" panose="020B0604020202020204" pitchFamily="34" charset="0"/>
                  <a:cs typeface="Arial" panose="020B0604020202020204" pitchFamily="34" charset="0"/>
                </a:rPr>
                <a:t>Nero</a:t>
              </a:r>
            </a:p>
          </p:txBody>
        </p:sp>
      </p:grpSp>
      <p:grpSp>
        <p:nvGrpSpPr>
          <p:cNvPr id="43" name="Group 42">
            <a:extLst>
              <a:ext uri="{FF2B5EF4-FFF2-40B4-BE49-F238E27FC236}">
                <a16:creationId xmlns:a16="http://schemas.microsoft.com/office/drawing/2014/main" id="{0076AEC1-4B29-495A-D5EF-E6AD728D8563}"/>
              </a:ext>
            </a:extLst>
          </p:cNvPr>
          <p:cNvGrpSpPr/>
          <p:nvPr/>
        </p:nvGrpSpPr>
        <p:grpSpPr>
          <a:xfrm>
            <a:off x="1705762" y="5378724"/>
            <a:ext cx="8698244" cy="523220"/>
            <a:chOff x="1705762" y="5253125"/>
            <a:chExt cx="8698244" cy="523220"/>
          </a:xfrm>
        </p:grpSpPr>
        <p:sp>
          <p:nvSpPr>
            <p:cNvPr id="12" name="TextBox 11">
              <a:extLst>
                <a:ext uri="{FF2B5EF4-FFF2-40B4-BE49-F238E27FC236}">
                  <a16:creationId xmlns:a16="http://schemas.microsoft.com/office/drawing/2014/main" id="{E1AEA222-9C21-CC21-9FA5-B1A08BCBE838}"/>
                </a:ext>
              </a:extLst>
            </p:cNvPr>
            <p:cNvSpPr txBox="1"/>
            <p:nvPr/>
          </p:nvSpPr>
          <p:spPr>
            <a:xfrm>
              <a:off x="7882162" y="5268514"/>
              <a:ext cx="2521844"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not yet come</a:t>
              </a:r>
            </a:p>
          </p:txBody>
        </p:sp>
        <p:cxnSp>
          <p:nvCxnSpPr>
            <p:cNvPr id="15" name="Straight Arrow Connector 14">
              <a:extLst>
                <a:ext uri="{FF2B5EF4-FFF2-40B4-BE49-F238E27FC236}">
                  <a16:creationId xmlns:a16="http://schemas.microsoft.com/office/drawing/2014/main" id="{C0AA4CCE-20B5-F8F4-CA25-8C8F506C0B06}"/>
                </a:ext>
              </a:extLst>
            </p:cNvPr>
            <p:cNvCxnSpPr>
              <a:cxnSpLocks/>
              <a:stCxn id="12" idx="1"/>
              <a:endCxn id="18" idx="3"/>
            </p:cNvCxnSpPr>
            <p:nvPr/>
          </p:nvCxnSpPr>
          <p:spPr>
            <a:xfrm flipH="1" flipV="1">
              <a:off x="7139650" y="5514735"/>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CD3E3BB-C87E-62B8-2702-04324EDDBAD8}"/>
                </a:ext>
              </a:extLst>
            </p:cNvPr>
            <p:cNvSpPr/>
            <p:nvPr/>
          </p:nvSpPr>
          <p:spPr>
            <a:xfrm>
              <a:off x="1705762" y="525312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68 - 69 AD:           </a:t>
              </a:r>
              <a:r>
                <a:rPr lang="en-US" altLang="en-US" sz="2800" b="1" dirty="0">
                  <a:solidFill>
                    <a:srgbClr val="C00000"/>
                  </a:solidFill>
                  <a:latin typeface="Arial" panose="020B0604020202020204" pitchFamily="34" charset="0"/>
                  <a:cs typeface="Arial" panose="020B0604020202020204" pitchFamily="34" charset="0"/>
                </a:rPr>
                <a:t>Galba</a:t>
              </a:r>
            </a:p>
          </p:txBody>
        </p:sp>
      </p:grpSp>
      <p:grpSp>
        <p:nvGrpSpPr>
          <p:cNvPr id="44" name="Group 43">
            <a:extLst>
              <a:ext uri="{FF2B5EF4-FFF2-40B4-BE49-F238E27FC236}">
                <a16:creationId xmlns:a16="http://schemas.microsoft.com/office/drawing/2014/main" id="{796191D0-3857-5D0C-FFA5-91892B00F352}"/>
              </a:ext>
            </a:extLst>
          </p:cNvPr>
          <p:cNvGrpSpPr/>
          <p:nvPr/>
        </p:nvGrpSpPr>
        <p:grpSpPr>
          <a:xfrm>
            <a:off x="1705762" y="5940284"/>
            <a:ext cx="6757009" cy="523220"/>
            <a:chOff x="1705761" y="5818985"/>
            <a:chExt cx="6757009" cy="523220"/>
          </a:xfrm>
        </p:grpSpPr>
        <p:sp>
          <p:nvSpPr>
            <p:cNvPr id="13" name="TextBox 12">
              <a:extLst>
                <a:ext uri="{FF2B5EF4-FFF2-40B4-BE49-F238E27FC236}">
                  <a16:creationId xmlns:a16="http://schemas.microsoft.com/office/drawing/2014/main" id="{702440EF-22AD-B0EC-C03F-9A89E6285500}"/>
                </a:ext>
              </a:extLst>
            </p:cNvPr>
            <p:cNvSpPr txBox="1"/>
            <p:nvPr/>
          </p:nvSpPr>
          <p:spPr>
            <a:xfrm>
              <a:off x="7882162" y="5834374"/>
              <a:ext cx="580608"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8</a:t>
              </a:r>
              <a:r>
                <a:rPr lang="en-US" sz="2600" b="1" baseline="30000" dirty="0">
                  <a:latin typeface="Arial" panose="020B0604020202020204" pitchFamily="34" charset="0"/>
                  <a:cs typeface="Arial" panose="020B0604020202020204" pitchFamily="34" charset="0"/>
                </a:rPr>
                <a:t>th</a:t>
              </a:r>
              <a:endParaRPr lang="en-US" sz="2600" b="1"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963A310-E199-D749-2304-C613AC0E6A9F}"/>
                </a:ext>
              </a:extLst>
            </p:cNvPr>
            <p:cNvCxnSpPr>
              <a:cxnSpLocks/>
              <a:stCxn id="13" idx="1"/>
              <a:endCxn id="19" idx="3"/>
            </p:cNvCxnSpPr>
            <p:nvPr/>
          </p:nvCxnSpPr>
          <p:spPr>
            <a:xfrm flipH="1" flipV="1">
              <a:off x="7139649" y="6080595"/>
              <a:ext cx="7425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A2E439-11AA-B510-4FDC-9B0FCC1B804E}"/>
                </a:ext>
              </a:extLst>
            </p:cNvPr>
            <p:cNvSpPr/>
            <p:nvPr/>
          </p:nvSpPr>
          <p:spPr>
            <a:xfrm>
              <a:off x="1705761" y="581898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69 AD:                  </a:t>
              </a:r>
              <a:r>
                <a:rPr lang="en-US" altLang="en-US" sz="2800" b="1" dirty="0">
                  <a:solidFill>
                    <a:srgbClr val="C00000"/>
                  </a:solidFill>
                  <a:latin typeface="Arial" panose="020B0604020202020204" pitchFamily="34" charset="0"/>
                  <a:cs typeface="Arial" panose="020B0604020202020204" pitchFamily="34" charset="0"/>
                </a:rPr>
                <a:t>Otho</a:t>
              </a:r>
            </a:p>
          </p:txBody>
        </p:sp>
      </p:grpSp>
      <p:grpSp>
        <p:nvGrpSpPr>
          <p:cNvPr id="41" name="Group 40">
            <a:extLst>
              <a:ext uri="{FF2B5EF4-FFF2-40B4-BE49-F238E27FC236}">
                <a16:creationId xmlns:a16="http://schemas.microsoft.com/office/drawing/2014/main" id="{24708C12-61B8-721A-EA97-1A7BCC76382A}"/>
              </a:ext>
            </a:extLst>
          </p:cNvPr>
          <p:cNvGrpSpPr/>
          <p:nvPr/>
        </p:nvGrpSpPr>
        <p:grpSpPr>
          <a:xfrm>
            <a:off x="1705762" y="2532057"/>
            <a:ext cx="8121242" cy="2246769"/>
            <a:chOff x="1691257" y="2410758"/>
            <a:chExt cx="8121242" cy="2246769"/>
          </a:xfrm>
        </p:grpSpPr>
        <p:sp>
          <p:nvSpPr>
            <p:cNvPr id="4" name="TextBox 3">
              <a:extLst>
                <a:ext uri="{FF2B5EF4-FFF2-40B4-BE49-F238E27FC236}">
                  <a16:creationId xmlns:a16="http://schemas.microsoft.com/office/drawing/2014/main" id="{7EE1A6EA-2099-04A6-0B51-33FEA250EDE3}"/>
                </a:ext>
              </a:extLst>
            </p:cNvPr>
            <p:cNvSpPr txBox="1"/>
            <p:nvPr/>
          </p:nvSpPr>
          <p:spPr>
            <a:xfrm>
              <a:off x="7882162" y="3287921"/>
              <a:ext cx="1930337"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5 are fallen</a:t>
              </a:r>
            </a:p>
          </p:txBody>
        </p:sp>
        <p:sp>
          <p:nvSpPr>
            <p:cNvPr id="20" name="Rectangle 19">
              <a:extLst>
                <a:ext uri="{FF2B5EF4-FFF2-40B4-BE49-F238E27FC236}">
                  <a16:creationId xmlns:a16="http://schemas.microsoft.com/office/drawing/2014/main" id="{F4185996-08DC-3EAC-22C7-549EE2EA539B}"/>
                </a:ext>
              </a:extLst>
            </p:cNvPr>
            <p:cNvSpPr/>
            <p:nvPr/>
          </p:nvSpPr>
          <p:spPr>
            <a:xfrm>
              <a:off x="1691257" y="2410758"/>
              <a:ext cx="5433889" cy="2246769"/>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49 - 44 BC:           </a:t>
              </a:r>
              <a:r>
                <a:rPr lang="en-US" altLang="en-US" sz="2800" b="1" dirty="0">
                  <a:solidFill>
                    <a:srgbClr val="C00000"/>
                  </a:solidFill>
                  <a:latin typeface="Arial" panose="020B0604020202020204" pitchFamily="34" charset="0"/>
                  <a:cs typeface="Arial" panose="020B0604020202020204" pitchFamily="34" charset="0"/>
                </a:rPr>
                <a:t>Julius Caesar</a:t>
              </a:r>
            </a:p>
            <a:p>
              <a:r>
                <a:rPr lang="en-US" altLang="en-US" sz="2800" b="1" dirty="0">
                  <a:solidFill>
                    <a:srgbClr val="002060"/>
                  </a:solidFill>
                  <a:latin typeface="Arial" panose="020B0604020202020204" pitchFamily="34" charset="0"/>
                  <a:cs typeface="Arial" panose="020B0604020202020204" pitchFamily="34" charset="0"/>
                </a:rPr>
                <a:t>27 BC - 14 AD:     </a:t>
              </a:r>
              <a:r>
                <a:rPr lang="en-US" altLang="en-US" sz="2800" b="1" dirty="0">
                  <a:solidFill>
                    <a:srgbClr val="C00000"/>
                  </a:solidFill>
                  <a:latin typeface="Arial" panose="020B0604020202020204" pitchFamily="34" charset="0"/>
                  <a:cs typeface="Arial" panose="020B0604020202020204" pitchFamily="34" charset="0"/>
                </a:rPr>
                <a:t>Augustus</a:t>
              </a:r>
            </a:p>
            <a:p>
              <a:r>
                <a:rPr lang="en-US" altLang="en-US" sz="2800" b="1" dirty="0">
                  <a:solidFill>
                    <a:srgbClr val="002060"/>
                  </a:solidFill>
                  <a:latin typeface="Arial" panose="020B0604020202020204" pitchFamily="34" charset="0"/>
                  <a:cs typeface="Arial" panose="020B0604020202020204" pitchFamily="34" charset="0"/>
                </a:rPr>
                <a:t>14 - 37 AD:           </a:t>
              </a:r>
              <a:r>
                <a:rPr lang="en-US" altLang="en-US" sz="2800" b="1" dirty="0">
                  <a:solidFill>
                    <a:srgbClr val="C00000"/>
                  </a:solidFill>
                  <a:latin typeface="Arial" panose="020B0604020202020204" pitchFamily="34" charset="0"/>
                  <a:cs typeface="Arial" panose="020B0604020202020204" pitchFamily="34" charset="0"/>
                </a:rPr>
                <a:t>Tiberius</a:t>
              </a:r>
            </a:p>
            <a:p>
              <a:r>
                <a:rPr lang="en-US" altLang="en-US" sz="2800" b="1" dirty="0">
                  <a:solidFill>
                    <a:srgbClr val="002060"/>
                  </a:solidFill>
                  <a:latin typeface="Arial" panose="020B0604020202020204" pitchFamily="34" charset="0"/>
                  <a:cs typeface="Arial" panose="020B0604020202020204" pitchFamily="34" charset="0"/>
                </a:rPr>
                <a:t>37 - 41 AD:           </a:t>
              </a:r>
              <a:r>
                <a:rPr lang="en-US" altLang="en-US" sz="2800" b="1" dirty="0">
                  <a:solidFill>
                    <a:srgbClr val="C00000"/>
                  </a:solidFill>
                  <a:latin typeface="Arial" panose="020B0604020202020204" pitchFamily="34" charset="0"/>
                  <a:cs typeface="Arial" panose="020B0604020202020204" pitchFamily="34" charset="0"/>
                </a:rPr>
                <a:t>Caligula</a:t>
              </a:r>
            </a:p>
            <a:p>
              <a:r>
                <a:rPr lang="en-US" altLang="en-US" sz="2800" b="1" dirty="0">
                  <a:solidFill>
                    <a:srgbClr val="002060"/>
                  </a:solidFill>
                  <a:latin typeface="Arial" panose="020B0604020202020204" pitchFamily="34" charset="0"/>
                  <a:cs typeface="Arial" panose="020B0604020202020204" pitchFamily="34" charset="0"/>
                </a:rPr>
                <a:t>41 - 54 AD:           </a:t>
              </a:r>
              <a:r>
                <a:rPr lang="en-US" altLang="en-US" sz="2800" b="1" dirty="0">
                  <a:solidFill>
                    <a:srgbClr val="C00000"/>
                  </a:solidFill>
                  <a:latin typeface="Arial" panose="020B0604020202020204" pitchFamily="34" charset="0"/>
                  <a:cs typeface="Arial" panose="020B0604020202020204" pitchFamily="34" charset="0"/>
                </a:rPr>
                <a:t>Claudius</a:t>
              </a:r>
            </a:p>
          </p:txBody>
        </p:sp>
        <p:cxnSp>
          <p:nvCxnSpPr>
            <p:cNvPr id="25" name="Straight Arrow Connector 24">
              <a:extLst>
                <a:ext uri="{FF2B5EF4-FFF2-40B4-BE49-F238E27FC236}">
                  <a16:creationId xmlns:a16="http://schemas.microsoft.com/office/drawing/2014/main" id="{46B62848-4413-0D6C-F348-BFDC4552FA3B}"/>
                </a:ext>
              </a:extLst>
            </p:cNvPr>
            <p:cNvCxnSpPr>
              <a:cxnSpLocks/>
              <a:stCxn id="4" idx="1"/>
              <a:endCxn id="20" idx="3"/>
            </p:cNvCxnSpPr>
            <p:nvPr/>
          </p:nvCxnSpPr>
          <p:spPr>
            <a:xfrm flipH="1">
              <a:off x="7125146" y="3534143"/>
              <a:ext cx="7570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F6E8C651-AAB5-C517-1DBB-594D73E64C4B}"/>
              </a:ext>
            </a:extLst>
          </p:cNvPr>
          <p:cNvSpPr txBox="1"/>
          <p:nvPr/>
        </p:nvSpPr>
        <p:spPr>
          <a:xfrm>
            <a:off x="1113047" y="5813351"/>
            <a:ext cx="466794" cy="646331"/>
          </a:xfrm>
          <a:prstGeom prst="rect">
            <a:avLst/>
          </a:prstGeom>
          <a:solidFill>
            <a:srgbClr val="FFFF00"/>
          </a:solidFill>
          <a:ln>
            <a:solidFill>
              <a:srgbClr val="C00000"/>
            </a:solidFill>
          </a:ln>
        </p:spPr>
        <p:txBody>
          <a:bodyPr wrap="none" rtlCol="0">
            <a:spAutoFit/>
          </a:bodyPr>
          <a:lstStyle/>
          <a:p>
            <a:r>
              <a:rPr lang="en-US" sz="3600" b="1"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C2DDC70F-83ED-BBA7-5518-D75C1485F88C}"/>
              </a:ext>
            </a:extLst>
          </p:cNvPr>
          <p:cNvSpPr txBox="1"/>
          <p:nvPr/>
        </p:nvSpPr>
        <p:spPr>
          <a:xfrm>
            <a:off x="646253" y="2535830"/>
            <a:ext cx="466794" cy="646331"/>
          </a:xfrm>
          <a:prstGeom prst="rect">
            <a:avLst/>
          </a:prstGeom>
          <a:solidFill>
            <a:srgbClr val="FFFF00"/>
          </a:solidFill>
          <a:ln>
            <a:solidFill>
              <a:srgbClr val="C00000"/>
            </a:solidFill>
          </a:ln>
        </p:spPr>
        <p:txBody>
          <a:bodyPr wrap="none" rtlCol="0">
            <a:spAutoFit/>
          </a:bodyPr>
          <a:lstStyle/>
          <a:p>
            <a:r>
              <a:rPr lang="en-US" sz="3600" b="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2148F5FB-9130-6212-CE5E-051CE45EE5B8}"/>
              </a:ext>
            </a:extLst>
          </p:cNvPr>
          <p:cNvSpPr txBox="1"/>
          <p:nvPr/>
        </p:nvSpPr>
        <p:spPr>
          <a:xfrm>
            <a:off x="1113047" y="2535830"/>
            <a:ext cx="466794" cy="646331"/>
          </a:xfrm>
          <a:prstGeom prst="rect">
            <a:avLst/>
          </a:prstGeom>
          <a:solidFill>
            <a:srgbClr val="FFFF00"/>
          </a:solidFill>
          <a:ln>
            <a:solidFill>
              <a:srgbClr val="C00000"/>
            </a:solidFill>
          </a:ln>
        </p:spPr>
        <p:txBody>
          <a:bodyPr wrap="none" rtlCol="0">
            <a:spAutoFit/>
          </a:bodyPr>
          <a:lstStyle/>
          <a:p>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6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p:txBody>
      </p:sp>
      <p:sp>
        <p:nvSpPr>
          <p:cNvPr id="30" name="TextBox 29">
            <a:extLst>
              <a:ext uri="{FF2B5EF4-FFF2-40B4-BE49-F238E27FC236}">
                <a16:creationId xmlns:a16="http://schemas.microsoft.com/office/drawing/2014/main" id="{F6873093-86AE-B5A0-39B0-9B2D6CF4920A}"/>
              </a:ext>
            </a:extLst>
          </p:cNvPr>
          <p:cNvSpPr txBox="1"/>
          <p:nvPr/>
        </p:nvSpPr>
        <p:spPr>
          <a:xfrm>
            <a:off x="-1" y="624172"/>
            <a:ext cx="12189103" cy="1815882"/>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FF0000"/>
                </a:solidFill>
                <a:latin typeface="Arial" panose="020B0604020202020204" pitchFamily="34" charset="0"/>
                <a:cs typeface="Arial" panose="020B0604020202020204" pitchFamily="34" charset="0"/>
              </a:rPr>
              <a:t>10</a:t>
            </a:r>
            <a:r>
              <a:rPr lang="en-US" sz="2800" b="1" i="1" dirty="0">
                <a:latin typeface="Arial" panose="020B0604020202020204" pitchFamily="34" charset="0"/>
                <a:cs typeface="Arial" panose="020B0604020202020204" pitchFamily="34" charset="0"/>
              </a:rPr>
              <a:t> And there are </a:t>
            </a:r>
            <a:r>
              <a:rPr lang="en-US" sz="2800" b="1" i="1" dirty="0">
                <a:solidFill>
                  <a:srgbClr val="C00000"/>
                </a:solidFill>
                <a:latin typeface="Arial" panose="020B0604020202020204" pitchFamily="34" charset="0"/>
                <a:cs typeface="Arial" panose="020B0604020202020204" pitchFamily="34" charset="0"/>
              </a:rPr>
              <a:t>seven</a:t>
            </a:r>
            <a:r>
              <a:rPr lang="en-US" sz="2800" b="1" i="1" dirty="0">
                <a:latin typeface="Arial" panose="020B0604020202020204" pitchFamily="34" charset="0"/>
                <a:cs typeface="Arial" panose="020B0604020202020204" pitchFamily="34" charset="0"/>
              </a:rPr>
              <a:t> kings: </a:t>
            </a:r>
            <a:r>
              <a:rPr lang="en-US" sz="2800" b="1" i="1" dirty="0">
                <a:solidFill>
                  <a:srgbClr val="C00000"/>
                </a:solidFill>
                <a:latin typeface="Arial" panose="020B0604020202020204" pitchFamily="34" charset="0"/>
                <a:cs typeface="Arial" panose="020B0604020202020204" pitchFamily="34" charset="0"/>
              </a:rPr>
              <a:t>five</a:t>
            </a:r>
            <a:r>
              <a:rPr lang="en-US" sz="2800" b="1" i="1" dirty="0">
                <a:latin typeface="Arial" panose="020B0604020202020204" pitchFamily="34" charset="0"/>
                <a:cs typeface="Arial" panose="020B0604020202020204" pitchFamily="34" charset="0"/>
              </a:rPr>
              <a:t> are fallen, and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is, and the </a:t>
            </a:r>
            <a:r>
              <a:rPr lang="en-US" sz="2800" b="1" i="1" dirty="0">
                <a:solidFill>
                  <a:srgbClr val="C00000"/>
                </a:solidFill>
                <a:latin typeface="Arial" panose="020B0604020202020204" pitchFamily="34" charset="0"/>
                <a:cs typeface="Arial" panose="020B0604020202020204" pitchFamily="34" charset="0"/>
              </a:rPr>
              <a:t>other</a:t>
            </a:r>
            <a:r>
              <a:rPr lang="en-US" sz="2800" b="1" i="1" dirty="0">
                <a:latin typeface="Arial" panose="020B0604020202020204" pitchFamily="34" charset="0"/>
                <a:cs typeface="Arial" panose="020B0604020202020204" pitchFamily="34" charset="0"/>
              </a:rPr>
              <a:t> is not yet come; and when he comes, he must continue a short space.  </a:t>
            </a:r>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latin typeface="Arial" panose="020B0604020202020204" pitchFamily="34" charset="0"/>
                <a:cs typeface="Arial" panose="020B0604020202020204" pitchFamily="34" charset="0"/>
              </a:rPr>
              <a:t> And the beast that was, and is not, even he is the </a:t>
            </a:r>
            <a:r>
              <a:rPr lang="en-US" sz="2800" b="1" i="1" dirty="0">
                <a:solidFill>
                  <a:srgbClr val="C00000"/>
                </a:solidFill>
                <a:latin typeface="Arial" panose="020B0604020202020204" pitchFamily="34" charset="0"/>
                <a:cs typeface="Arial" panose="020B0604020202020204" pitchFamily="34" charset="0"/>
              </a:rPr>
              <a:t>eighth</a:t>
            </a:r>
            <a:r>
              <a:rPr lang="en-US" sz="2800" b="1" i="1" dirty="0">
                <a:latin typeface="Arial" panose="020B0604020202020204" pitchFamily="34" charset="0"/>
                <a:cs typeface="Arial" panose="020B0604020202020204" pitchFamily="34" charset="0"/>
              </a:rPr>
              <a:t>, and is of the seven, and goes into perdition.</a:t>
            </a:r>
            <a:endParaRPr lang="en-US" sz="2800" b="1" dirty="0">
              <a:latin typeface="Arial" pitchFamily="34" charset="0"/>
              <a:cs typeface="Arial" pitchFamily="34" charset="0"/>
            </a:endParaRPr>
          </a:p>
        </p:txBody>
      </p:sp>
      <p:grpSp>
        <p:nvGrpSpPr>
          <p:cNvPr id="42" name="Group 41">
            <a:extLst>
              <a:ext uri="{FF2B5EF4-FFF2-40B4-BE49-F238E27FC236}">
                <a16:creationId xmlns:a16="http://schemas.microsoft.com/office/drawing/2014/main" id="{42EB8D9D-0BE2-E16E-5FCB-12037224A15F}"/>
              </a:ext>
            </a:extLst>
          </p:cNvPr>
          <p:cNvGrpSpPr/>
          <p:nvPr/>
        </p:nvGrpSpPr>
        <p:grpSpPr>
          <a:xfrm>
            <a:off x="1705761" y="4817169"/>
            <a:ext cx="6918912" cy="523220"/>
            <a:chOff x="1705761" y="4700167"/>
            <a:chExt cx="6918912" cy="523220"/>
          </a:xfrm>
        </p:grpSpPr>
        <p:sp>
          <p:nvSpPr>
            <p:cNvPr id="11" name="TextBox 10">
              <a:extLst>
                <a:ext uri="{FF2B5EF4-FFF2-40B4-BE49-F238E27FC236}">
                  <a16:creationId xmlns:a16="http://schemas.microsoft.com/office/drawing/2014/main" id="{891B1F63-8524-488A-03FE-A1687986229B}"/>
                </a:ext>
              </a:extLst>
            </p:cNvPr>
            <p:cNvSpPr txBox="1"/>
            <p:nvPr/>
          </p:nvSpPr>
          <p:spPr>
            <a:xfrm>
              <a:off x="7882162" y="4715556"/>
              <a:ext cx="742511"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is</a:t>
              </a:r>
            </a:p>
          </p:txBody>
        </p:sp>
        <p:cxnSp>
          <p:nvCxnSpPr>
            <p:cNvPr id="14" name="Straight Arrow Connector 13">
              <a:extLst>
                <a:ext uri="{FF2B5EF4-FFF2-40B4-BE49-F238E27FC236}">
                  <a16:creationId xmlns:a16="http://schemas.microsoft.com/office/drawing/2014/main" id="{3EDCB995-B54D-3A88-9F93-A24037D67355}"/>
                </a:ext>
              </a:extLst>
            </p:cNvPr>
            <p:cNvCxnSpPr>
              <a:cxnSpLocks/>
              <a:stCxn id="11" idx="1"/>
              <a:endCxn id="17" idx="3"/>
            </p:cNvCxnSpPr>
            <p:nvPr/>
          </p:nvCxnSpPr>
          <p:spPr>
            <a:xfrm flipH="1" flipV="1">
              <a:off x="7139650" y="4961777"/>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53311C8-FAEA-EDDD-9F20-C94EC1B38FEC}"/>
                </a:ext>
              </a:extLst>
            </p:cNvPr>
            <p:cNvSpPr/>
            <p:nvPr/>
          </p:nvSpPr>
          <p:spPr>
            <a:xfrm>
              <a:off x="1705761" y="4700167"/>
              <a:ext cx="5433889" cy="523220"/>
            </a:xfrm>
            <a:prstGeom prst="rect">
              <a:avLst/>
            </a:prstGeom>
            <a:solidFill>
              <a:srgbClr val="92D050"/>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81 - 96 AD:           </a:t>
              </a:r>
              <a:r>
                <a:rPr lang="en-US" altLang="en-US" sz="2800" b="1" dirty="0">
                  <a:solidFill>
                    <a:srgbClr val="C00000"/>
                  </a:solidFill>
                  <a:latin typeface="Arial" panose="020B0604020202020204" pitchFamily="34" charset="0"/>
                  <a:cs typeface="Arial" panose="020B0604020202020204" pitchFamily="34" charset="0"/>
                </a:rPr>
                <a:t>Domitian</a:t>
              </a:r>
            </a:p>
          </p:txBody>
        </p:sp>
      </p:grpSp>
      <p:grpSp>
        <p:nvGrpSpPr>
          <p:cNvPr id="43" name="Group 42">
            <a:extLst>
              <a:ext uri="{FF2B5EF4-FFF2-40B4-BE49-F238E27FC236}">
                <a16:creationId xmlns:a16="http://schemas.microsoft.com/office/drawing/2014/main" id="{0076AEC1-4B29-495A-D5EF-E6AD728D8563}"/>
              </a:ext>
            </a:extLst>
          </p:cNvPr>
          <p:cNvGrpSpPr/>
          <p:nvPr/>
        </p:nvGrpSpPr>
        <p:grpSpPr>
          <a:xfrm>
            <a:off x="1705762" y="5378728"/>
            <a:ext cx="8698244" cy="523220"/>
            <a:chOff x="1705762" y="5253125"/>
            <a:chExt cx="8698244" cy="523220"/>
          </a:xfrm>
        </p:grpSpPr>
        <p:sp>
          <p:nvSpPr>
            <p:cNvPr id="12" name="TextBox 11">
              <a:extLst>
                <a:ext uri="{FF2B5EF4-FFF2-40B4-BE49-F238E27FC236}">
                  <a16:creationId xmlns:a16="http://schemas.microsoft.com/office/drawing/2014/main" id="{E1AEA222-9C21-CC21-9FA5-B1A08BCBE838}"/>
                </a:ext>
              </a:extLst>
            </p:cNvPr>
            <p:cNvSpPr txBox="1"/>
            <p:nvPr/>
          </p:nvSpPr>
          <p:spPr>
            <a:xfrm>
              <a:off x="7882162" y="5268514"/>
              <a:ext cx="2521844"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not yet come</a:t>
              </a:r>
            </a:p>
          </p:txBody>
        </p:sp>
        <p:cxnSp>
          <p:nvCxnSpPr>
            <p:cNvPr id="15" name="Straight Arrow Connector 14">
              <a:extLst>
                <a:ext uri="{FF2B5EF4-FFF2-40B4-BE49-F238E27FC236}">
                  <a16:creationId xmlns:a16="http://schemas.microsoft.com/office/drawing/2014/main" id="{C0AA4CCE-20B5-F8F4-CA25-8C8F506C0B06}"/>
                </a:ext>
              </a:extLst>
            </p:cNvPr>
            <p:cNvCxnSpPr>
              <a:cxnSpLocks/>
              <a:stCxn id="12" idx="1"/>
              <a:endCxn id="18" idx="3"/>
            </p:cNvCxnSpPr>
            <p:nvPr/>
          </p:nvCxnSpPr>
          <p:spPr>
            <a:xfrm flipH="1" flipV="1">
              <a:off x="7139650" y="5514735"/>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CD3E3BB-C87E-62B8-2702-04324EDDBAD8}"/>
                </a:ext>
              </a:extLst>
            </p:cNvPr>
            <p:cNvSpPr/>
            <p:nvPr/>
          </p:nvSpPr>
          <p:spPr>
            <a:xfrm>
              <a:off x="1705762" y="525312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96 - 98 AD:           </a:t>
              </a:r>
              <a:r>
                <a:rPr lang="en-US" altLang="en-US" sz="2800" b="1" dirty="0">
                  <a:solidFill>
                    <a:srgbClr val="C00000"/>
                  </a:solidFill>
                  <a:latin typeface="Arial" panose="020B0604020202020204" pitchFamily="34" charset="0"/>
                  <a:cs typeface="Arial" panose="020B0604020202020204" pitchFamily="34" charset="0"/>
                </a:rPr>
                <a:t>Nerva</a:t>
              </a:r>
            </a:p>
          </p:txBody>
        </p:sp>
      </p:grpSp>
      <p:grpSp>
        <p:nvGrpSpPr>
          <p:cNvPr id="44" name="Group 43">
            <a:extLst>
              <a:ext uri="{FF2B5EF4-FFF2-40B4-BE49-F238E27FC236}">
                <a16:creationId xmlns:a16="http://schemas.microsoft.com/office/drawing/2014/main" id="{796191D0-3857-5D0C-FFA5-91892B00F352}"/>
              </a:ext>
            </a:extLst>
          </p:cNvPr>
          <p:cNvGrpSpPr/>
          <p:nvPr/>
        </p:nvGrpSpPr>
        <p:grpSpPr>
          <a:xfrm>
            <a:off x="1705762" y="5940288"/>
            <a:ext cx="6757009" cy="523220"/>
            <a:chOff x="1705761" y="5818985"/>
            <a:chExt cx="6757009" cy="523220"/>
          </a:xfrm>
        </p:grpSpPr>
        <p:sp>
          <p:nvSpPr>
            <p:cNvPr id="13" name="TextBox 12">
              <a:extLst>
                <a:ext uri="{FF2B5EF4-FFF2-40B4-BE49-F238E27FC236}">
                  <a16:creationId xmlns:a16="http://schemas.microsoft.com/office/drawing/2014/main" id="{702440EF-22AD-B0EC-C03F-9A89E6285500}"/>
                </a:ext>
              </a:extLst>
            </p:cNvPr>
            <p:cNvSpPr txBox="1"/>
            <p:nvPr/>
          </p:nvSpPr>
          <p:spPr>
            <a:xfrm>
              <a:off x="7882162" y="5834374"/>
              <a:ext cx="580608"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8</a:t>
              </a:r>
              <a:r>
                <a:rPr lang="en-US" sz="2600" b="1" baseline="30000" dirty="0">
                  <a:latin typeface="Arial" panose="020B0604020202020204" pitchFamily="34" charset="0"/>
                  <a:cs typeface="Arial" panose="020B0604020202020204" pitchFamily="34" charset="0"/>
                </a:rPr>
                <a:t>th</a:t>
              </a:r>
              <a:endParaRPr lang="en-US" sz="2600" b="1"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963A310-E199-D749-2304-C613AC0E6A9F}"/>
                </a:ext>
              </a:extLst>
            </p:cNvPr>
            <p:cNvCxnSpPr>
              <a:cxnSpLocks/>
              <a:stCxn id="13" idx="1"/>
              <a:endCxn id="19" idx="3"/>
            </p:cNvCxnSpPr>
            <p:nvPr/>
          </p:nvCxnSpPr>
          <p:spPr>
            <a:xfrm flipH="1" flipV="1">
              <a:off x="7139649" y="6080595"/>
              <a:ext cx="7425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A2E439-11AA-B510-4FDC-9B0FCC1B804E}"/>
                </a:ext>
              </a:extLst>
            </p:cNvPr>
            <p:cNvSpPr/>
            <p:nvPr/>
          </p:nvSpPr>
          <p:spPr>
            <a:xfrm>
              <a:off x="1705761" y="581898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98 - 117 AD:         </a:t>
              </a:r>
              <a:r>
                <a:rPr lang="en-US" altLang="en-US" sz="2800" b="1" dirty="0">
                  <a:solidFill>
                    <a:srgbClr val="C00000"/>
                  </a:solidFill>
                  <a:latin typeface="Arial" panose="020B0604020202020204" pitchFamily="34" charset="0"/>
                  <a:cs typeface="Arial" panose="020B0604020202020204" pitchFamily="34" charset="0"/>
                </a:rPr>
                <a:t>Trajan</a:t>
              </a:r>
            </a:p>
          </p:txBody>
        </p:sp>
      </p:grpSp>
      <p:grpSp>
        <p:nvGrpSpPr>
          <p:cNvPr id="41" name="Group 40">
            <a:extLst>
              <a:ext uri="{FF2B5EF4-FFF2-40B4-BE49-F238E27FC236}">
                <a16:creationId xmlns:a16="http://schemas.microsoft.com/office/drawing/2014/main" id="{24708C12-61B8-721A-EA97-1A7BCC76382A}"/>
              </a:ext>
            </a:extLst>
          </p:cNvPr>
          <p:cNvGrpSpPr/>
          <p:nvPr/>
        </p:nvGrpSpPr>
        <p:grpSpPr>
          <a:xfrm>
            <a:off x="1705762" y="2532061"/>
            <a:ext cx="8121242" cy="2246769"/>
            <a:chOff x="1691257" y="2410758"/>
            <a:chExt cx="8121242" cy="2246769"/>
          </a:xfrm>
        </p:grpSpPr>
        <p:sp>
          <p:nvSpPr>
            <p:cNvPr id="4" name="TextBox 3">
              <a:extLst>
                <a:ext uri="{FF2B5EF4-FFF2-40B4-BE49-F238E27FC236}">
                  <a16:creationId xmlns:a16="http://schemas.microsoft.com/office/drawing/2014/main" id="{7EE1A6EA-2099-04A6-0B51-33FEA250EDE3}"/>
                </a:ext>
              </a:extLst>
            </p:cNvPr>
            <p:cNvSpPr txBox="1"/>
            <p:nvPr/>
          </p:nvSpPr>
          <p:spPr>
            <a:xfrm>
              <a:off x="7882162" y="3287921"/>
              <a:ext cx="1930337"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5 are fallen</a:t>
              </a:r>
            </a:p>
          </p:txBody>
        </p:sp>
        <p:sp>
          <p:nvSpPr>
            <p:cNvPr id="20" name="Rectangle 19">
              <a:extLst>
                <a:ext uri="{FF2B5EF4-FFF2-40B4-BE49-F238E27FC236}">
                  <a16:creationId xmlns:a16="http://schemas.microsoft.com/office/drawing/2014/main" id="{F4185996-08DC-3EAC-22C7-549EE2EA539B}"/>
                </a:ext>
              </a:extLst>
            </p:cNvPr>
            <p:cNvSpPr/>
            <p:nvPr/>
          </p:nvSpPr>
          <p:spPr>
            <a:xfrm>
              <a:off x="1691257" y="2410758"/>
              <a:ext cx="5433889" cy="2246769"/>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68 - 69 AD:           </a:t>
              </a:r>
              <a:r>
                <a:rPr lang="en-US" altLang="en-US" sz="2800" b="1" dirty="0">
                  <a:solidFill>
                    <a:srgbClr val="C00000"/>
                  </a:solidFill>
                  <a:latin typeface="Arial" panose="020B0604020202020204" pitchFamily="34" charset="0"/>
                  <a:cs typeface="Arial" panose="020B0604020202020204" pitchFamily="34" charset="0"/>
                </a:rPr>
                <a:t>Galba</a:t>
              </a:r>
            </a:p>
            <a:p>
              <a:r>
                <a:rPr lang="en-US" altLang="en-US" sz="2800" b="1" dirty="0">
                  <a:solidFill>
                    <a:srgbClr val="002060"/>
                  </a:solidFill>
                  <a:latin typeface="Arial" panose="020B0604020202020204" pitchFamily="34" charset="0"/>
                  <a:cs typeface="Arial" panose="020B0604020202020204" pitchFamily="34" charset="0"/>
                </a:rPr>
                <a:t>69 AD:                  </a:t>
              </a:r>
              <a:r>
                <a:rPr lang="en-US" altLang="en-US" sz="2800" b="1" dirty="0">
                  <a:solidFill>
                    <a:srgbClr val="C00000"/>
                  </a:solidFill>
                  <a:latin typeface="Arial" panose="020B0604020202020204" pitchFamily="34" charset="0"/>
                  <a:cs typeface="Arial" panose="020B0604020202020204" pitchFamily="34" charset="0"/>
                </a:rPr>
                <a:t>Otho</a:t>
              </a:r>
            </a:p>
            <a:p>
              <a:r>
                <a:rPr lang="en-US" altLang="en-US" sz="2800" b="1" dirty="0">
                  <a:solidFill>
                    <a:srgbClr val="002060"/>
                  </a:solidFill>
                  <a:latin typeface="Arial" panose="020B0604020202020204" pitchFamily="34" charset="0"/>
                  <a:cs typeface="Arial" panose="020B0604020202020204" pitchFamily="34" charset="0"/>
                </a:rPr>
                <a:t>69 AD:                  </a:t>
              </a:r>
              <a:r>
                <a:rPr lang="en-US" altLang="en-US" sz="2800" b="1" dirty="0">
                  <a:solidFill>
                    <a:srgbClr val="C00000"/>
                  </a:solidFill>
                  <a:latin typeface="Arial" panose="020B0604020202020204" pitchFamily="34" charset="0"/>
                  <a:cs typeface="Arial" panose="020B0604020202020204" pitchFamily="34" charset="0"/>
                </a:rPr>
                <a:t>Vitellius</a:t>
              </a:r>
            </a:p>
            <a:p>
              <a:r>
                <a:rPr lang="en-US" altLang="en-US" sz="2800" b="1" dirty="0">
                  <a:solidFill>
                    <a:srgbClr val="002060"/>
                  </a:solidFill>
                  <a:latin typeface="Arial" panose="020B0604020202020204" pitchFamily="34" charset="0"/>
                  <a:cs typeface="Arial" panose="020B0604020202020204" pitchFamily="34" charset="0"/>
                </a:rPr>
                <a:t>69 - 79 AD:           </a:t>
              </a:r>
              <a:r>
                <a:rPr lang="en-US" altLang="en-US" sz="2800" b="1" dirty="0">
                  <a:solidFill>
                    <a:srgbClr val="C00000"/>
                  </a:solidFill>
                  <a:latin typeface="Arial" panose="020B0604020202020204" pitchFamily="34" charset="0"/>
                  <a:cs typeface="Arial" panose="020B0604020202020204" pitchFamily="34" charset="0"/>
                </a:rPr>
                <a:t>Vespasian</a:t>
              </a:r>
            </a:p>
            <a:p>
              <a:r>
                <a:rPr lang="en-US" altLang="en-US" sz="2800" b="1" dirty="0">
                  <a:solidFill>
                    <a:srgbClr val="002060"/>
                  </a:solidFill>
                  <a:latin typeface="Arial" panose="020B0604020202020204" pitchFamily="34" charset="0"/>
                  <a:cs typeface="Arial" panose="020B0604020202020204" pitchFamily="34" charset="0"/>
                </a:rPr>
                <a:t>79 - 81 AD:           </a:t>
              </a:r>
              <a:r>
                <a:rPr lang="en-US" altLang="en-US" sz="2800" b="1" dirty="0">
                  <a:solidFill>
                    <a:srgbClr val="C00000"/>
                  </a:solidFill>
                  <a:latin typeface="Arial" panose="020B0604020202020204" pitchFamily="34" charset="0"/>
                  <a:cs typeface="Arial" panose="020B0604020202020204" pitchFamily="34" charset="0"/>
                </a:rPr>
                <a:t>Titus</a:t>
              </a:r>
            </a:p>
          </p:txBody>
        </p:sp>
        <p:cxnSp>
          <p:nvCxnSpPr>
            <p:cNvPr id="25" name="Straight Arrow Connector 24">
              <a:extLst>
                <a:ext uri="{FF2B5EF4-FFF2-40B4-BE49-F238E27FC236}">
                  <a16:creationId xmlns:a16="http://schemas.microsoft.com/office/drawing/2014/main" id="{46B62848-4413-0D6C-F348-BFDC4552FA3B}"/>
                </a:ext>
              </a:extLst>
            </p:cNvPr>
            <p:cNvCxnSpPr>
              <a:cxnSpLocks/>
              <a:stCxn id="4" idx="1"/>
              <a:endCxn id="20" idx="3"/>
            </p:cNvCxnSpPr>
            <p:nvPr/>
          </p:nvCxnSpPr>
          <p:spPr>
            <a:xfrm flipH="1">
              <a:off x="7125146" y="3534143"/>
              <a:ext cx="7570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751A0B2-2E63-6993-00A5-E35344D77D96}"/>
              </a:ext>
            </a:extLst>
          </p:cNvPr>
          <p:cNvSpPr txBox="1"/>
          <p:nvPr/>
        </p:nvSpPr>
        <p:spPr>
          <a:xfrm>
            <a:off x="9812499" y="2528745"/>
            <a:ext cx="2060949" cy="584775"/>
          </a:xfrm>
          <a:prstGeom prst="rect">
            <a:avLst/>
          </a:prstGeom>
          <a:solidFill>
            <a:srgbClr val="FFC000"/>
          </a:solidFill>
          <a:ln>
            <a:solidFill>
              <a:schemeClr val="tx1"/>
            </a:solidFill>
          </a:ln>
        </p:spPr>
        <p:txBody>
          <a:bodyPr wrap="none" rtlCol="0">
            <a:spAutoFit/>
          </a:bodyPr>
          <a:lstStyle/>
          <a:p>
            <a:r>
              <a:rPr lang="en-US" sz="3200" b="1" dirty="0">
                <a:latin typeface="Arial" panose="020B0604020202020204" pitchFamily="34" charset="0"/>
                <a:cs typeface="Arial" panose="020B0604020202020204" pitchFamily="34" charset="0"/>
              </a:rPr>
              <a:t>95 AD’ers</a:t>
            </a:r>
          </a:p>
        </p:txBody>
      </p:sp>
      <p:sp>
        <p:nvSpPr>
          <p:cNvPr id="22" name="TextBox 21">
            <a:extLst>
              <a:ext uri="{FF2B5EF4-FFF2-40B4-BE49-F238E27FC236}">
                <a16:creationId xmlns:a16="http://schemas.microsoft.com/office/drawing/2014/main" id="{24850986-7109-5454-C372-B4E24126D381}"/>
              </a:ext>
            </a:extLst>
          </p:cNvPr>
          <p:cNvSpPr txBox="1"/>
          <p:nvPr/>
        </p:nvSpPr>
        <p:spPr>
          <a:xfrm>
            <a:off x="1113047" y="5813351"/>
            <a:ext cx="466794" cy="646331"/>
          </a:xfrm>
          <a:prstGeom prst="rect">
            <a:avLst/>
          </a:prstGeom>
          <a:solidFill>
            <a:srgbClr val="FFFF00"/>
          </a:solidFill>
          <a:ln>
            <a:solidFill>
              <a:srgbClr val="C00000"/>
            </a:solidFill>
          </a:ln>
        </p:spPr>
        <p:txBody>
          <a:bodyPr wrap="none" rtlCol="0">
            <a:spAutoFit/>
          </a:bodyPr>
          <a:lstStyle/>
          <a:p>
            <a:r>
              <a:rPr lang="en-US" sz="3600" b="1" dirty="0">
                <a:latin typeface="Arial" panose="020B0604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0535A29A-E1DE-E79C-EA99-B1042F907945}"/>
              </a:ext>
            </a:extLst>
          </p:cNvPr>
          <p:cNvSpPr txBox="1"/>
          <p:nvPr/>
        </p:nvSpPr>
        <p:spPr>
          <a:xfrm>
            <a:off x="1113047" y="2535830"/>
            <a:ext cx="466794" cy="646331"/>
          </a:xfrm>
          <a:prstGeom prst="rect">
            <a:avLst/>
          </a:prstGeom>
          <a:solidFill>
            <a:srgbClr val="FFFF00"/>
          </a:solidFill>
          <a:ln>
            <a:solidFill>
              <a:srgbClr val="C00000"/>
            </a:solidFill>
          </a:ln>
        </p:spPr>
        <p:txBody>
          <a:bodyPr wrap="none" rtlCol="0">
            <a:spAutoFit/>
          </a:bodyPr>
          <a:lstStyle/>
          <a:p>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729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20363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A82B61-85D5-B89F-13DC-446AD9F6CE30}"/>
              </a:ext>
            </a:extLst>
          </p:cNvPr>
          <p:cNvSpPr txBox="1"/>
          <p:nvPr/>
        </p:nvSpPr>
        <p:spPr>
          <a:xfrm>
            <a:off x="1244574" y="614628"/>
            <a:ext cx="9620618" cy="6124754"/>
          </a:xfrm>
          <a:prstGeom prst="rect">
            <a:avLst/>
          </a:prstGeom>
          <a:noFill/>
        </p:spPr>
        <p:txBody>
          <a:bodyPr wrap="square" rtlCol="0">
            <a:spAutoFit/>
          </a:bodyPr>
          <a:lstStyle/>
          <a:p>
            <a:pPr marR="0" lvl="0" algn="ctr">
              <a:spcBef>
                <a:spcPts val="0"/>
              </a:spcBef>
              <a:spcAft>
                <a:spcPts val="0"/>
              </a:spcAft>
            </a:pPr>
            <a:r>
              <a:rPr lang="en-US" sz="2800" b="1" u="sng" dirty="0">
                <a:latin typeface="Arial" panose="020B0604020202020204" pitchFamily="34" charset="0"/>
                <a:cs typeface="Arial" panose="020B0604020202020204" pitchFamily="34" charset="0"/>
              </a:rPr>
              <a:t>Align With History</a:t>
            </a:r>
          </a:p>
          <a:p>
            <a:pPr marL="342900" marR="0" lvl="0" indent="-342900" algn="just">
              <a:spcBef>
                <a:spcPts val="0"/>
              </a:spcBef>
              <a:spcAft>
                <a:spcPts val="0"/>
              </a:spcAf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Roman historical custom</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Caesar frees political enemies of previous Caesar</a:t>
            </a:r>
          </a:p>
          <a:p>
            <a:pPr marL="342900" marR="0" lvl="0" indent="-342900" algn="just">
              <a:spcBef>
                <a:spcPts val="0"/>
              </a:spcBef>
              <a:spcAft>
                <a:spcPts val="0"/>
              </a:spcAf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(~120 - ~200)</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“Against Heresies”, Book V, Chapter 30, vs 3</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Apostle John seen at end of Domitian’s reign</a:t>
            </a:r>
          </a:p>
          <a:p>
            <a:pPr lvl="1" algn="just"/>
            <a:endParaRPr lang="en-US" sz="2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Jerome (347-420 AD)</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Lives of Illustrious Men “9.  John the Apostle”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Nero and Domitian both part of persecution</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Nero’s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wave, Domitian 2</a:t>
            </a:r>
            <a:r>
              <a:rPr lang="en-US" sz="2800" b="1"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wave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Domitian banished John to Patmos</a:t>
            </a:r>
          </a:p>
        </p:txBody>
      </p:sp>
    </p:spTree>
    <p:extLst>
      <p:ext uri="{BB962C8B-B14F-4D97-AF65-F5344CB8AC3E}">
        <p14:creationId xmlns:p14="http://schemas.microsoft.com/office/powerpoint/2010/main" val="20504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D0E74D9-E1E0-95A5-E26C-651E729132D9}"/>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A9E79B6-3E6F-5287-69BA-7C318E5543AB}"/>
              </a:ext>
            </a:extLst>
          </p:cNvPr>
          <p:cNvSpPr txBox="1"/>
          <p:nvPr/>
        </p:nvSpPr>
        <p:spPr>
          <a:xfrm>
            <a:off x="984074" y="614628"/>
            <a:ext cx="10141619" cy="5724644"/>
          </a:xfrm>
          <a:prstGeom prst="rect">
            <a:avLst/>
          </a:prstGeom>
          <a:noFill/>
        </p:spPr>
        <p:txBody>
          <a:bodyPr wrap="square" rtlCol="0">
            <a:spAutoFit/>
          </a:bodyPr>
          <a:lstStyle/>
          <a:p>
            <a:pPr marR="0" lvl="0" algn="ctr">
              <a:spcBef>
                <a:spcPts val="0"/>
              </a:spcBef>
              <a:spcAft>
                <a:spcPts val="0"/>
              </a:spcAft>
            </a:pPr>
            <a:r>
              <a:rPr lang="en-US" sz="2800" b="1" u="sng" dirty="0">
                <a:latin typeface="Arial" panose="020B0604020202020204" pitchFamily="34" charset="0"/>
                <a:cs typeface="Arial" panose="020B0604020202020204" pitchFamily="34" charset="0"/>
              </a:rPr>
              <a:t>Align With History</a:t>
            </a:r>
          </a:p>
          <a:p>
            <a:pPr algn="ct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Eusebius (260 – 339 AD)</a:t>
            </a:r>
          </a:p>
          <a:p>
            <a:pPr marL="914400" lvl="1" indent="-457200">
              <a:buFont typeface="Courier New" panose="02070309020205020404" pitchFamily="49" charset="0"/>
              <a:buChar char="o"/>
            </a:pPr>
            <a:r>
              <a:rPr lang="en-US" sz="2600" b="1" dirty="0">
                <a:solidFill>
                  <a:srgbClr val="C00000"/>
                </a:solidFill>
                <a:latin typeface="Arial" panose="020B0604020202020204" pitchFamily="34" charset="0"/>
                <a:cs typeface="Arial" panose="020B0604020202020204" pitchFamily="34" charset="0"/>
              </a:rPr>
              <a:t>Book 3:17-18</a:t>
            </a:r>
          </a:p>
          <a:p>
            <a:pPr marL="137160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Nero and Domitian both persecuted Christians</a:t>
            </a:r>
          </a:p>
          <a:p>
            <a:pPr marL="137160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John was condemned to Patmos</a:t>
            </a:r>
          </a:p>
          <a:p>
            <a:endParaRPr lang="en-US" sz="26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600" b="1" dirty="0">
                <a:solidFill>
                  <a:srgbClr val="C00000"/>
                </a:solidFill>
                <a:latin typeface="Arial" panose="020B0604020202020204" pitchFamily="34" charset="0"/>
                <a:cs typeface="Arial" panose="020B0604020202020204" pitchFamily="34" charset="0"/>
              </a:rPr>
              <a:t>Book 3:23</a:t>
            </a:r>
          </a:p>
          <a:p>
            <a:pPr marL="137160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John left Patmos on death of Domitian, more ministry</a:t>
            </a:r>
          </a:p>
          <a:p>
            <a:pPr marL="137160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Lived at least until the time of Trajan (98-117 AD)</a:t>
            </a:r>
          </a:p>
          <a:p>
            <a:pPr marL="137160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Eusebius quotes Irenaeus:</a:t>
            </a:r>
          </a:p>
          <a:p>
            <a:pPr marL="1828800" lvl="3" indent="-457200">
              <a:buFont typeface="Wingdings" panose="05000000000000000000" pitchFamily="2" charset="2"/>
              <a:buChar char="q"/>
            </a:pPr>
            <a:r>
              <a:rPr lang="en-US" sz="2600" b="1" dirty="0">
                <a:solidFill>
                  <a:srgbClr val="0070C0"/>
                </a:solidFill>
                <a:latin typeface="Arial" panose="020B0604020202020204" pitchFamily="34" charset="0"/>
                <a:cs typeface="Arial" panose="020B0604020202020204" pitchFamily="34" charset="0"/>
              </a:rPr>
              <a:t>“All clergy in Asia came in contact with John.”</a:t>
            </a:r>
          </a:p>
          <a:p>
            <a:pPr marL="1828800" lvl="3" indent="-457200">
              <a:buFont typeface="Wingdings" panose="05000000000000000000" pitchFamily="2" charset="2"/>
              <a:buChar char="q"/>
            </a:pPr>
            <a:r>
              <a:rPr lang="en-US" sz="2600" b="1" dirty="0">
                <a:latin typeface="Arial" panose="020B0604020202020204" pitchFamily="34" charset="0"/>
                <a:cs typeface="Arial" panose="020B0604020202020204" pitchFamily="34" charset="0"/>
              </a:rPr>
              <a:t>Completely consistent with Revelation 10</a:t>
            </a:r>
          </a:p>
          <a:p>
            <a:pPr marL="1828800" lvl="3" indent="-457200">
              <a:buFont typeface="Wingdings" panose="05000000000000000000" pitchFamily="2" charset="2"/>
              <a:buChar char="q"/>
            </a:pPr>
            <a:r>
              <a:rPr lang="en-US" sz="2600" b="1" dirty="0">
                <a:latin typeface="Arial" panose="020B0604020202020204" pitchFamily="34" charset="0"/>
                <a:cs typeface="Arial" panose="020B0604020202020204" pitchFamily="34" charset="0"/>
              </a:rPr>
              <a:t>These clergy were contemporaries of Irenaeus</a:t>
            </a:r>
          </a:p>
        </p:txBody>
      </p:sp>
      <p:sp>
        <p:nvSpPr>
          <p:cNvPr id="9" name="TextBox 8">
            <a:extLst>
              <a:ext uri="{FF2B5EF4-FFF2-40B4-BE49-F238E27FC236}">
                <a16:creationId xmlns:a16="http://schemas.microsoft.com/office/drawing/2014/main" id="{FF48C586-AA12-041A-AA52-4B477D2690FE}"/>
              </a:ext>
            </a:extLst>
          </p:cNvPr>
          <p:cNvSpPr txBox="1"/>
          <p:nvPr/>
        </p:nvSpPr>
        <p:spPr>
          <a:xfrm>
            <a:off x="20370" y="6452535"/>
            <a:ext cx="890140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https://emp.byui.edu/SatterfieldB/Rel212/Eusebius/Eusebius%20on%20John.htm</a:t>
            </a:r>
          </a:p>
        </p:txBody>
      </p:sp>
    </p:spTree>
    <p:extLst>
      <p:ext uri="{BB962C8B-B14F-4D97-AF65-F5344CB8AC3E}">
        <p14:creationId xmlns:p14="http://schemas.microsoft.com/office/powerpoint/2010/main" val="46868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fade">
                                      <p:cBhvr>
                                        <p:cTn id="7" dur="500"/>
                                        <p:tgtEl>
                                          <p:spTgt spid="8">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fade">
                                      <p:cBhvr>
                                        <p:cTn id="10" dur="500"/>
                                        <p:tgtEl>
                                          <p:spTgt spid="8">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animEffect transition="in" filter="fade">
                                      <p:cBhvr>
                                        <p:cTn id="13" dur="500"/>
                                        <p:tgtEl>
                                          <p:spTgt spid="8">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0" end="10"/>
                                            </p:txEl>
                                          </p:spTgt>
                                        </p:tgtEl>
                                        <p:attrNameLst>
                                          <p:attrName>style.visibility</p:attrName>
                                        </p:attrNameLst>
                                      </p:cBhvr>
                                      <p:to>
                                        <p:strVal val="visible"/>
                                      </p:to>
                                    </p:set>
                                    <p:animEffect transition="in" filter="fade">
                                      <p:cBhvr>
                                        <p:cTn id="16" dur="500"/>
                                        <p:tgtEl>
                                          <p:spTgt spid="8">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animEffect transition="in" filter="fade">
                                      <p:cBhvr>
                                        <p:cTn id="19" dur="500"/>
                                        <p:tgtEl>
                                          <p:spTgt spid="8">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3" end="13"/>
                                            </p:txEl>
                                          </p:spTgt>
                                        </p:tgtEl>
                                        <p:attrNameLst>
                                          <p:attrName>style.visibility</p:attrName>
                                        </p:attrNameLst>
                                      </p:cBhvr>
                                      <p:to>
                                        <p:strVal val="visible"/>
                                      </p:to>
                                    </p:set>
                                    <p:animEffect transition="in" filter="fade">
                                      <p:cBhvr>
                                        <p:cTn id="22" dur="500"/>
                                        <p:tgtEl>
                                          <p:spTgt spid="8">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fade">
                                      <p:cBhvr>
                                        <p:cTn id="25" dur="500"/>
                                        <p:tgtEl>
                                          <p:spTgt spid="8">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p:txBody>
      </p:sp>
      <p:sp>
        <p:nvSpPr>
          <p:cNvPr id="30" name="TextBox 29">
            <a:extLst>
              <a:ext uri="{FF2B5EF4-FFF2-40B4-BE49-F238E27FC236}">
                <a16:creationId xmlns:a16="http://schemas.microsoft.com/office/drawing/2014/main" id="{F6873093-86AE-B5A0-39B0-9B2D6CF4920A}"/>
              </a:ext>
            </a:extLst>
          </p:cNvPr>
          <p:cNvSpPr txBox="1"/>
          <p:nvPr/>
        </p:nvSpPr>
        <p:spPr>
          <a:xfrm>
            <a:off x="-1" y="624172"/>
            <a:ext cx="12189103" cy="1815882"/>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FF0000"/>
                </a:solidFill>
                <a:latin typeface="Arial" panose="020B0604020202020204" pitchFamily="34" charset="0"/>
                <a:cs typeface="Arial" panose="020B0604020202020204" pitchFamily="34" charset="0"/>
              </a:rPr>
              <a:t>10</a:t>
            </a:r>
            <a:r>
              <a:rPr lang="en-US" sz="2800" b="1" i="1" dirty="0">
                <a:latin typeface="Arial" panose="020B0604020202020204" pitchFamily="34" charset="0"/>
                <a:cs typeface="Arial" panose="020B0604020202020204" pitchFamily="34" charset="0"/>
              </a:rPr>
              <a:t> And there are </a:t>
            </a:r>
            <a:r>
              <a:rPr lang="en-US" sz="2800" b="1" i="1" dirty="0">
                <a:solidFill>
                  <a:srgbClr val="C00000"/>
                </a:solidFill>
                <a:latin typeface="Arial" panose="020B0604020202020204" pitchFamily="34" charset="0"/>
                <a:cs typeface="Arial" panose="020B0604020202020204" pitchFamily="34" charset="0"/>
              </a:rPr>
              <a:t>seven</a:t>
            </a:r>
            <a:r>
              <a:rPr lang="en-US" sz="2800" b="1" i="1" dirty="0">
                <a:latin typeface="Arial" panose="020B0604020202020204" pitchFamily="34" charset="0"/>
                <a:cs typeface="Arial" panose="020B0604020202020204" pitchFamily="34" charset="0"/>
              </a:rPr>
              <a:t> kings: </a:t>
            </a:r>
            <a:r>
              <a:rPr lang="en-US" sz="2800" b="1" i="1" dirty="0">
                <a:solidFill>
                  <a:srgbClr val="C00000"/>
                </a:solidFill>
                <a:latin typeface="Arial" panose="020B0604020202020204" pitchFamily="34" charset="0"/>
                <a:cs typeface="Arial" panose="020B0604020202020204" pitchFamily="34" charset="0"/>
              </a:rPr>
              <a:t>five</a:t>
            </a:r>
            <a:r>
              <a:rPr lang="en-US" sz="2800" b="1" i="1" dirty="0">
                <a:latin typeface="Arial" panose="020B0604020202020204" pitchFamily="34" charset="0"/>
                <a:cs typeface="Arial" panose="020B0604020202020204" pitchFamily="34" charset="0"/>
              </a:rPr>
              <a:t> are fallen, and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is, and the </a:t>
            </a:r>
            <a:r>
              <a:rPr lang="en-US" sz="2800" b="1" i="1" dirty="0">
                <a:solidFill>
                  <a:srgbClr val="C00000"/>
                </a:solidFill>
                <a:latin typeface="Arial" panose="020B0604020202020204" pitchFamily="34" charset="0"/>
                <a:cs typeface="Arial" panose="020B0604020202020204" pitchFamily="34" charset="0"/>
              </a:rPr>
              <a:t>other</a:t>
            </a:r>
            <a:r>
              <a:rPr lang="en-US" sz="2800" b="1" i="1" dirty="0">
                <a:latin typeface="Arial" panose="020B0604020202020204" pitchFamily="34" charset="0"/>
                <a:cs typeface="Arial" panose="020B0604020202020204" pitchFamily="34" charset="0"/>
              </a:rPr>
              <a:t> is not yet come; and when he comes, he must continue a short space.  </a:t>
            </a:r>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latin typeface="Arial" panose="020B0604020202020204" pitchFamily="34" charset="0"/>
                <a:cs typeface="Arial" panose="020B0604020202020204" pitchFamily="34" charset="0"/>
              </a:rPr>
              <a:t> And the beast that was, and is not, even he is the </a:t>
            </a:r>
            <a:r>
              <a:rPr lang="en-US" sz="2800" b="1" i="1" dirty="0">
                <a:solidFill>
                  <a:srgbClr val="C00000"/>
                </a:solidFill>
                <a:latin typeface="Arial" panose="020B0604020202020204" pitchFamily="34" charset="0"/>
                <a:cs typeface="Arial" panose="020B0604020202020204" pitchFamily="34" charset="0"/>
              </a:rPr>
              <a:t>eighth</a:t>
            </a:r>
            <a:r>
              <a:rPr lang="en-US" sz="2800" b="1" i="1" dirty="0">
                <a:latin typeface="Arial" panose="020B0604020202020204" pitchFamily="34" charset="0"/>
                <a:cs typeface="Arial" panose="020B0604020202020204" pitchFamily="34" charset="0"/>
              </a:rPr>
              <a:t>, and is of the seven, and goes into perdition.</a:t>
            </a:r>
            <a:endParaRPr lang="en-US" sz="2800" b="1" dirty="0">
              <a:latin typeface="Arial" pitchFamily="34" charset="0"/>
              <a:cs typeface="Arial" pitchFamily="34" charset="0"/>
            </a:endParaRPr>
          </a:p>
        </p:txBody>
      </p:sp>
      <p:grpSp>
        <p:nvGrpSpPr>
          <p:cNvPr id="42" name="Group 41">
            <a:extLst>
              <a:ext uri="{FF2B5EF4-FFF2-40B4-BE49-F238E27FC236}">
                <a16:creationId xmlns:a16="http://schemas.microsoft.com/office/drawing/2014/main" id="{42EB8D9D-0BE2-E16E-5FCB-12037224A15F}"/>
              </a:ext>
            </a:extLst>
          </p:cNvPr>
          <p:cNvGrpSpPr/>
          <p:nvPr/>
        </p:nvGrpSpPr>
        <p:grpSpPr>
          <a:xfrm>
            <a:off x="1705761" y="4817169"/>
            <a:ext cx="6918912" cy="523220"/>
            <a:chOff x="1705761" y="4700167"/>
            <a:chExt cx="6918912" cy="523220"/>
          </a:xfrm>
        </p:grpSpPr>
        <p:sp>
          <p:nvSpPr>
            <p:cNvPr id="11" name="TextBox 10">
              <a:extLst>
                <a:ext uri="{FF2B5EF4-FFF2-40B4-BE49-F238E27FC236}">
                  <a16:creationId xmlns:a16="http://schemas.microsoft.com/office/drawing/2014/main" id="{891B1F63-8524-488A-03FE-A1687986229B}"/>
                </a:ext>
              </a:extLst>
            </p:cNvPr>
            <p:cNvSpPr txBox="1"/>
            <p:nvPr/>
          </p:nvSpPr>
          <p:spPr>
            <a:xfrm>
              <a:off x="7882162" y="4715556"/>
              <a:ext cx="742511"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is</a:t>
              </a:r>
            </a:p>
          </p:txBody>
        </p:sp>
        <p:cxnSp>
          <p:nvCxnSpPr>
            <p:cNvPr id="14" name="Straight Arrow Connector 13">
              <a:extLst>
                <a:ext uri="{FF2B5EF4-FFF2-40B4-BE49-F238E27FC236}">
                  <a16:creationId xmlns:a16="http://schemas.microsoft.com/office/drawing/2014/main" id="{3EDCB995-B54D-3A88-9F93-A24037D67355}"/>
                </a:ext>
              </a:extLst>
            </p:cNvPr>
            <p:cNvCxnSpPr>
              <a:cxnSpLocks/>
              <a:stCxn id="11" idx="1"/>
              <a:endCxn id="17" idx="3"/>
            </p:cNvCxnSpPr>
            <p:nvPr/>
          </p:nvCxnSpPr>
          <p:spPr>
            <a:xfrm flipH="1" flipV="1">
              <a:off x="7139650" y="4961777"/>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53311C8-FAEA-EDDD-9F20-C94EC1B38FEC}"/>
                </a:ext>
              </a:extLst>
            </p:cNvPr>
            <p:cNvSpPr/>
            <p:nvPr/>
          </p:nvSpPr>
          <p:spPr>
            <a:xfrm>
              <a:off x="1705761" y="4700167"/>
              <a:ext cx="5433889" cy="523220"/>
            </a:xfrm>
            <a:prstGeom prst="rect">
              <a:avLst/>
            </a:prstGeom>
            <a:solidFill>
              <a:srgbClr val="92D050"/>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79 - 81 AD:           </a:t>
              </a:r>
              <a:r>
                <a:rPr lang="en-US" altLang="en-US" sz="2800" b="1" dirty="0">
                  <a:solidFill>
                    <a:srgbClr val="C00000"/>
                  </a:solidFill>
                  <a:latin typeface="Arial" panose="020B0604020202020204" pitchFamily="34" charset="0"/>
                  <a:cs typeface="Arial" panose="020B0604020202020204" pitchFamily="34" charset="0"/>
                </a:rPr>
                <a:t>Titus</a:t>
              </a:r>
            </a:p>
          </p:txBody>
        </p:sp>
      </p:grpSp>
      <p:grpSp>
        <p:nvGrpSpPr>
          <p:cNvPr id="43" name="Group 42">
            <a:extLst>
              <a:ext uri="{FF2B5EF4-FFF2-40B4-BE49-F238E27FC236}">
                <a16:creationId xmlns:a16="http://schemas.microsoft.com/office/drawing/2014/main" id="{0076AEC1-4B29-495A-D5EF-E6AD728D8563}"/>
              </a:ext>
            </a:extLst>
          </p:cNvPr>
          <p:cNvGrpSpPr/>
          <p:nvPr/>
        </p:nvGrpSpPr>
        <p:grpSpPr>
          <a:xfrm>
            <a:off x="1705762" y="5378728"/>
            <a:ext cx="8698244" cy="523220"/>
            <a:chOff x="1705762" y="5253125"/>
            <a:chExt cx="8698244" cy="523220"/>
          </a:xfrm>
        </p:grpSpPr>
        <p:sp>
          <p:nvSpPr>
            <p:cNvPr id="12" name="TextBox 11">
              <a:extLst>
                <a:ext uri="{FF2B5EF4-FFF2-40B4-BE49-F238E27FC236}">
                  <a16:creationId xmlns:a16="http://schemas.microsoft.com/office/drawing/2014/main" id="{E1AEA222-9C21-CC21-9FA5-B1A08BCBE838}"/>
                </a:ext>
              </a:extLst>
            </p:cNvPr>
            <p:cNvSpPr txBox="1"/>
            <p:nvPr/>
          </p:nvSpPr>
          <p:spPr>
            <a:xfrm>
              <a:off x="7882162" y="5268514"/>
              <a:ext cx="2521844"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1 not yet come</a:t>
              </a:r>
            </a:p>
          </p:txBody>
        </p:sp>
        <p:cxnSp>
          <p:nvCxnSpPr>
            <p:cNvPr id="15" name="Straight Arrow Connector 14">
              <a:extLst>
                <a:ext uri="{FF2B5EF4-FFF2-40B4-BE49-F238E27FC236}">
                  <a16:creationId xmlns:a16="http://schemas.microsoft.com/office/drawing/2014/main" id="{C0AA4CCE-20B5-F8F4-CA25-8C8F506C0B06}"/>
                </a:ext>
              </a:extLst>
            </p:cNvPr>
            <p:cNvCxnSpPr>
              <a:cxnSpLocks/>
              <a:stCxn id="12" idx="1"/>
              <a:endCxn id="18" idx="3"/>
            </p:cNvCxnSpPr>
            <p:nvPr/>
          </p:nvCxnSpPr>
          <p:spPr>
            <a:xfrm flipH="1" flipV="1">
              <a:off x="7139650" y="5514735"/>
              <a:ext cx="74251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CD3E3BB-C87E-62B8-2702-04324EDDBAD8}"/>
                </a:ext>
              </a:extLst>
            </p:cNvPr>
            <p:cNvSpPr/>
            <p:nvPr/>
          </p:nvSpPr>
          <p:spPr>
            <a:xfrm>
              <a:off x="1705762" y="525312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81 - 96 AD:           </a:t>
              </a:r>
              <a:r>
                <a:rPr lang="en-US" altLang="en-US" sz="2800" b="1" dirty="0">
                  <a:solidFill>
                    <a:srgbClr val="C00000"/>
                  </a:solidFill>
                  <a:latin typeface="Arial" panose="020B0604020202020204" pitchFamily="34" charset="0"/>
                  <a:cs typeface="Arial" panose="020B0604020202020204" pitchFamily="34" charset="0"/>
                </a:rPr>
                <a:t>Domitian</a:t>
              </a:r>
            </a:p>
          </p:txBody>
        </p:sp>
      </p:grpSp>
      <p:grpSp>
        <p:nvGrpSpPr>
          <p:cNvPr id="44" name="Group 43">
            <a:extLst>
              <a:ext uri="{FF2B5EF4-FFF2-40B4-BE49-F238E27FC236}">
                <a16:creationId xmlns:a16="http://schemas.microsoft.com/office/drawing/2014/main" id="{796191D0-3857-5D0C-FFA5-91892B00F352}"/>
              </a:ext>
            </a:extLst>
          </p:cNvPr>
          <p:cNvGrpSpPr/>
          <p:nvPr/>
        </p:nvGrpSpPr>
        <p:grpSpPr>
          <a:xfrm>
            <a:off x="1705762" y="5940288"/>
            <a:ext cx="6757009" cy="523220"/>
            <a:chOff x="1705761" y="5818985"/>
            <a:chExt cx="6757009" cy="523220"/>
          </a:xfrm>
        </p:grpSpPr>
        <p:sp>
          <p:nvSpPr>
            <p:cNvPr id="13" name="TextBox 12">
              <a:extLst>
                <a:ext uri="{FF2B5EF4-FFF2-40B4-BE49-F238E27FC236}">
                  <a16:creationId xmlns:a16="http://schemas.microsoft.com/office/drawing/2014/main" id="{702440EF-22AD-B0EC-C03F-9A89E6285500}"/>
                </a:ext>
              </a:extLst>
            </p:cNvPr>
            <p:cNvSpPr txBox="1"/>
            <p:nvPr/>
          </p:nvSpPr>
          <p:spPr>
            <a:xfrm>
              <a:off x="7882162" y="5834374"/>
              <a:ext cx="580608"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8</a:t>
              </a:r>
              <a:r>
                <a:rPr lang="en-US" sz="2600" b="1" baseline="30000" dirty="0">
                  <a:latin typeface="Arial" panose="020B0604020202020204" pitchFamily="34" charset="0"/>
                  <a:cs typeface="Arial" panose="020B0604020202020204" pitchFamily="34" charset="0"/>
                </a:rPr>
                <a:t>th</a:t>
              </a:r>
              <a:endParaRPr lang="en-US" sz="2600" b="1"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963A310-E199-D749-2304-C613AC0E6A9F}"/>
                </a:ext>
              </a:extLst>
            </p:cNvPr>
            <p:cNvCxnSpPr>
              <a:cxnSpLocks/>
              <a:stCxn id="13" idx="1"/>
              <a:endCxn id="19" idx="3"/>
            </p:cNvCxnSpPr>
            <p:nvPr/>
          </p:nvCxnSpPr>
          <p:spPr>
            <a:xfrm flipH="1" flipV="1">
              <a:off x="7139649" y="6080595"/>
              <a:ext cx="7425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A2E439-11AA-B510-4FDC-9B0FCC1B804E}"/>
                </a:ext>
              </a:extLst>
            </p:cNvPr>
            <p:cNvSpPr/>
            <p:nvPr/>
          </p:nvSpPr>
          <p:spPr>
            <a:xfrm>
              <a:off x="1705761" y="5818985"/>
              <a:ext cx="5433888" cy="523220"/>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96 - 98 AD:           </a:t>
              </a:r>
              <a:r>
                <a:rPr lang="en-US" altLang="en-US" sz="2800" b="1" dirty="0">
                  <a:solidFill>
                    <a:srgbClr val="C00000"/>
                  </a:solidFill>
                  <a:latin typeface="Arial" panose="020B0604020202020204" pitchFamily="34" charset="0"/>
                  <a:cs typeface="Arial" panose="020B0604020202020204" pitchFamily="34" charset="0"/>
                </a:rPr>
                <a:t>Nerva</a:t>
              </a:r>
            </a:p>
          </p:txBody>
        </p:sp>
      </p:grpSp>
      <p:grpSp>
        <p:nvGrpSpPr>
          <p:cNvPr id="41" name="Group 40">
            <a:extLst>
              <a:ext uri="{FF2B5EF4-FFF2-40B4-BE49-F238E27FC236}">
                <a16:creationId xmlns:a16="http://schemas.microsoft.com/office/drawing/2014/main" id="{24708C12-61B8-721A-EA97-1A7BCC76382A}"/>
              </a:ext>
            </a:extLst>
          </p:cNvPr>
          <p:cNvGrpSpPr/>
          <p:nvPr/>
        </p:nvGrpSpPr>
        <p:grpSpPr>
          <a:xfrm>
            <a:off x="1705762" y="2532061"/>
            <a:ext cx="8121242" cy="2246769"/>
            <a:chOff x="1691257" y="2410758"/>
            <a:chExt cx="8121242" cy="2246769"/>
          </a:xfrm>
        </p:grpSpPr>
        <p:sp>
          <p:nvSpPr>
            <p:cNvPr id="4" name="TextBox 3">
              <a:extLst>
                <a:ext uri="{FF2B5EF4-FFF2-40B4-BE49-F238E27FC236}">
                  <a16:creationId xmlns:a16="http://schemas.microsoft.com/office/drawing/2014/main" id="{7EE1A6EA-2099-04A6-0B51-33FEA250EDE3}"/>
                </a:ext>
              </a:extLst>
            </p:cNvPr>
            <p:cNvSpPr txBox="1"/>
            <p:nvPr/>
          </p:nvSpPr>
          <p:spPr>
            <a:xfrm>
              <a:off x="7882162" y="3287921"/>
              <a:ext cx="1930337"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5 are fallen</a:t>
              </a:r>
            </a:p>
          </p:txBody>
        </p:sp>
        <p:sp>
          <p:nvSpPr>
            <p:cNvPr id="20" name="Rectangle 19">
              <a:extLst>
                <a:ext uri="{FF2B5EF4-FFF2-40B4-BE49-F238E27FC236}">
                  <a16:creationId xmlns:a16="http://schemas.microsoft.com/office/drawing/2014/main" id="{F4185996-08DC-3EAC-22C7-549EE2EA539B}"/>
                </a:ext>
              </a:extLst>
            </p:cNvPr>
            <p:cNvSpPr/>
            <p:nvPr/>
          </p:nvSpPr>
          <p:spPr>
            <a:xfrm>
              <a:off x="1691257" y="2410758"/>
              <a:ext cx="5433889" cy="2246769"/>
            </a:xfrm>
            <a:prstGeom prst="rect">
              <a:avLst/>
            </a:prstGeom>
            <a:solidFill>
              <a:schemeClr val="bg1">
                <a:lumMod val="95000"/>
              </a:schemeClr>
            </a:solidFill>
            <a:ln>
              <a:solidFill>
                <a:schemeClr val="tx1"/>
              </a:solidFill>
            </a:ln>
          </p:spPr>
          <p:txBody>
            <a:bodyPr wrap="square">
              <a:spAutoFit/>
            </a:bodyPr>
            <a:lstStyle/>
            <a:p>
              <a:r>
                <a:rPr lang="en-US" altLang="en-US" sz="2800" b="1" dirty="0">
                  <a:solidFill>
                    <a:srgbClr val="002060"/>
                  </a:solidFill>
                  <a:latin typeface="Arial" panose="020B0604020202020204" pitchFamily="34" charset="0"/>
                  <a:cs typeface="Arial" panose="020B0604020202020204" pitchFamily="34" charset="0"/>
                </a:rPr>
                <a:t>54 - 68 AD:           </a:t>
              </a:r>
              <a:r>
                <a:rPr lang="en-US" altLang="en-US" sz="2800" b="1" dirty="0">
                  <a:solidFill>
                    <a:srgbClr val="C00000"/>
                  </a:solidFill>
                  <a:latin typeface="Arial" panose="020B0604020202020204" pitchFamily="34" charset="0"/>
                  <a:cs typeface="Arial" panose="020B0604020202020204" pitchFamily="34" charset="0"/>
                </a:rPr>
                <a:t>Nero</a:t>
              </a:r>
            </a:p>
            <a:p>
              <a:r>
                <a:rPr lang="en-US" altLang="en-US" sz="2800" b="1" dirty="0">
                  <a:solidFill>
                    <a:srgbClr val="002060"/>
                  </a:solidFill>
                  <a:latin typeface="Arial" panose="020B0604020202020204" pitchFamily="34" charset="0"/>
                  <a:cs typeface="Arial" panose="020B0604020202020204" pitchFamily="34" charset="0"/>
                </a:rPr>
                <a:t>68 - 69 AD:           </a:t>
              </a:r>
              <a:r>
                <a:rPr lang="en-US" altLang="en-US" sz="2800" b="1" dirty="0">
                  <a:solidFill>
                    <a:srgbClr val="C00000"/>
                  </a:solidFill>
                  <a:latin typeface="Arial" panose="020B0604020202020204" pitchFamily="34" charset="0"/>
                  <a:cs typeface="Arial" panose="020B0604020202020204" pitchFamily="34" charset="0"/>
                </a:rPr>
                <a:t>Galba</a:t>
              </a:r>
            </a:p>
            <a:p>
              <a:r>
                <a:rPr lang="en-US" altLang="en-US" sz="2800" b="1" dirty="0">
                  <a:solidFill>
                    <a:srgbClr val="002060"/>
                  </a:solidFill>
                  <a:latin typeface="Arial" panose="020B0604020202020204" pitchFamily="34" charset="0"/>
                  <a:cs typeface="Arial" panose="020B0604020202020204" pitchFamily="34" charset="0"/>
                </a:rPr>
                <a:t>69 AD:                  </a:t>
              </a:r>
              <a:r>
                <a:rPr lang="en-US" altLang="en-US" sz="2800" b="1" dirty="0">
                  <a:solidFill>
                    <a:srgbClr val="C00000"/>
                  </a:solidFill>
                  <a:latin typeface="Arial" panose="020B0604020202020204" pitchFamily="34" charset="0"/>
                  <a:cs typeface="Arial" panose="020B0604020202020204" pitchFamily="34" charset="0"/>
                </a:rPr>
                <a:t>Otho</a:t>
              </a:r>
            </a:p>
            <a:p>
              <a:r>
                <a:rPr lang="en-US" altLang="en-US" sz="2800" b="1" dirty="0">
                  <a:solidFill>
                    <a:srgbClr val="002060"/>
                  </a:solidFill>
                  <a:latin typeface="Arial" panose="020B0604020202020204" pitchFamily="34" charset="0"/>
                  <a:cs typeface="Arial" panose="020B0604020202020204" pitchFamily="34" charset="0"/>
                </a:rPr>
                <a:t>69 AD:                  </a:t>
              </a:r>
              <a:r>
                <a:rPr lang="en-US" altLang="en-US" sz="2800" b="1" dirty="0">
                  <a:solidFill>
                    <a:srgbClr val="C00000"/>
                  </a:solidFill>
                  <a:latin typeface="Arial" panose="020B0604020202020204" pitchFamily="34" charset="0"/>
                  <a:cs typeface="Arial" panose="020B0604020202020204" pitchFamily="34" charset="0"/>
                </a:rPr>
                <a:t>Vitellius</a:t>
              </a:r>
            </a:p>
            <a:p>
              <a:r>
                <a:rPr lang="en-US" altLang="en-US" sz="2800" b="1" dirty="0">
                  <a:solidFill>
                    <a:srgbClr val="002060"/>
                  </a:solidFill>
                  <a:latin typeface="Arial" panose="020B0604020202020204" pitchFamily="34" charset="0"/>
                  <a:cs typeface="Arial" panose="020B0604020202020204" pitchFamily="34" charset="0"/>
                </a:rPr>
                <a:t>69 - 79 AD:           </a:t>
              </a:r>
              <a:r>
                <a:rPr lang="en-US" altLang="en-US" sz="2800" b="1" dirty="0">
                  <a:solidFill>
                    <a:srgbClr val="C00000"/>
                  </a:solidFill>
                  <a:latin typeface="Arial" panose="020B0604020202020204" pitchFamily="34" charset="0"/>
                  <a:cs typeface="Arial" panose="020B0604020202020204" pitchFamily="34" charset="0"/>
                </a:rPr>
                <a:t>Vespasian</a:t>
              </a:r>
            </a:p>
          </p:txBody>
        </p:sp>
        <p:cxnSp>
          <p:nvCxnSpPr>
            <p:cNvPr id="25" name="Straight Arrow Connector 24">
              <a:extLst>
                <a:ext uri="{FF2B5EF4-FFF2-40B4-BE49-F238E27FC236}">
                  <a16:creationId xmlns:a16="http://schemas.microsoft.com/office/drawing/2014/main" id="{46B62848-4413-0D6C-F348-BFDC4552FA3B}"/>
                </a:ext>
              </a:extLst>
            </p:cNvPr>
            <p:cNvCxnSpPr>
              <a:cxnSpLocks/>
              <a:stCxn id="4" idx="1"/>
              <a:endCxn id="20" idx="3"/>
            </p:cNvCxnSpPr>
            <p:nvPr/>
          </p:nvCxnSpPr>
          <p:spPr>
            <a:xfrm flipH="1">
              <a:off x="7125146" y="3534143"/>
              <a:ext cx="7570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751A0B2-2E63-6993-00A5-E35344D77D96}"/>
              </a:ext>
            </a:extLst>
          </p:cNvPr>
          <p:cNvSpPr txBox="1"/>
          <p:nvPr/>
        </p:nvSpPr>
        <p:spPr>
          <a:xfrm>
            <a:off x="9812499" y="2528745"/>
            <a:ext cx="1596912" cy="584775"/>
          </a:xfrm>
          <a:prstGeom prst="rect">
            <a:avLst/>
          </a:prstGeom>
          <a:solidFill>
            <a:srgbClr val="92D050"/>
          </a:solidFill>
          <a:ln>
            <a:solidFill>
              <a:schemeClr val="tx1"/>
            </a:solidFill>
          </a:ln>
        </p:spPr>
        <p:txBody>
          <a:bodyPr wrap="none" rtlCol="0">
            <a:spAutoFit/>
          </a:bodyPr>
          <a:lstStyle/>
          <a:p>
            <a:r>
              <a:rPr lang="en-US" sz="3200" b="1" dirty="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351294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p:txBody>
      </p:sp>
      <p:sp>
        <p:nvSpPr>
          <p:cNvPr id="5" name="TextBox 4">
            <a:extLst>
              <a:ext uri="{FF2B5EF4-FFF2-40B4-BE49-F238E27FC236}">
                <a16:creationId xmlns:a16="http://schemas.microsoft.com/office/drawing/2014/main" id="{987537A5-29D1-C54C-397D-8D5217973E03}"/>
              </a:ext>
            </a:extLst>
          </p:cNvPr>
          <p:cNvSpPr txBox="1"/>
          <p:nvPr/>
        </p:nvSpPr>
        <p:spPr>
          <a:xfrm>
            <a:off x="10158709" y="1431827"/>
            <a:ext cx="1830437" cy="523220"/>
          </a:xfrm>
          <a:prstGeom prst="rect">
            <a:avLst/>
          </a:prstGeom>
          <a:solidFill>
            <a:srgbClr val="FFC000"/>
          </a:solidFill>
          <a:ln>
            <a:solidFill>
              <a:schemeClr val="tx1"/>
            </a:solidFill>
          </a:ln>
        </p:spPr>
        <p:txBody>
          <a:bodyPr wrap="none" rtlCol="0">
            <a:spAutoFit/>
          </a:bodyPr>
          <a:lstStyle/>
          <a:p>
            <a:r>
              <a:rPr lang="en-US" sz="2800" b="1" dirty="0">
                <a:latin typeface="Arial" panose="020B0604020202020204" pitchFamily="34" charset="0"/>
                <a:cs typeface="Arial" panose="020B0604020202020204" pitchFamily="34" charset="0"/>
              </a:rPr>
              <a:t>95 AD’ers</a:t>
            </a:r>
          </a:p>
        </p:txBody>
      </p:sp>
      <p:sp>
        <p:nvSpPr>
          <p:cNvPr id="6" name="TextBox 5">
            <a:extLst>
              <a:ext uri="{FF2B5EF4-FFF2-40B4-BE49-F238E27FC236}">
                <a16:creationId xmlns:a16="http://schemas.microsoft.com/office/drawing/2014/main" id="{B18C93AA-A104-AC43-47EB-DE0ADC9B1E68}"/>
              </a:ext>
            </a:extLst>
          </p:cNvPr>
          <p:cNvSpPr txBox="1"/>
          <p:nvPr/>
        </p:nvSpPr>
        <p:spPr>
          <a:xfrm>
            <a:off x="10158710" y="643175"/>
            <a:ext cx="1830437" cy="523220"/>
          </a:xfrm>
          <a:prstGeom prst="rect">
            <a:avLst/>
          </a:prstGeom>
          <a:solidFill>
            <a:schemeClr val="accent5">
              <a:lumMod val="60000"/>
              <a:lumOff val="40000"/>
            </a:schemeClr>
          </a:solidFill>
          <a:ln>
            <a:solidFill>
              <a:schemeClr val="tx1"/>
            </a:solidFill>
          </a:ln>
        </p:spPr>
        <p:txBody>
          <a:bodyPr wrap="none" rtlCol="0">
            <a:spAutoFit/>
          </a:bodyPr>
          <a:lstStyle/>
          <a:p>
            <a:r>
              <a:rPr lang="en-US" sz="2800" b="1" dirty="0">
                <a:latin typeface="Arial" panose="020B0604020202020204" pitchFamily="34" charset="0"/>
                <a:cs typeface="Arial" panose="020B0604020202020204" pitchFamily="34" charset="0"/>
              </a:rPr>
              <a:t>68 AD’ers</a:t>
            </a:r>
          </a:p>
        </p:txBody>
      </p:sp>
      <p:sp>
        <p:nvSpPr>
          <p:cNvPr id="21" name="TextBox 20">
            <a:extLst>
              <a:ext uri="{FF2B5EF4-FFF2-40B4-BE49-F238E27FC236}">
                <a16:creationId xmlns:a16="http://schemas.microsoft.com/office/drawing/2014/main" id="{CCB99AAE-B433-646D-F33C-B495D4CE7BEA}"/>
              </a:ext>
            </a:extLst>
          </p:cNvPr>
          <p:cNvSpPr txBox="1"/>
          <p:nvPr/>
        </p:nvSpPr>
        <p:spPr>
          <a:xfrm>
            <a:off x="10177669" y="2220480"/>
            <a:ext cx="1423788" cy="523220"/>
          </a:xfrm>
          <a:prstGeom prst="rect">
            <a:avLst/>
          </a:prstGeom>
          <a:solidFill>
            <a:srgbClr val="92D050"/>
          </a:solidFill>
          <a:ln>
            <a:solidFill>
              <a:schemeClr val="tx1"/>
            </a:solidFill>
          </a:ln>
        </p:spPr>
        <p:txBody>
          <a:bodyPr wrap="none" rtlCol="0">
            <a:spAutoFit/>
          </a:bodyPr>
          <a:lstStyle/>
          <a:p>
            <a:r>
              <a:rPr lang="en-US" sz="2800" b="1" dirty="0">
                <a:latin typeface="Arial" panose="020B0604020202020204" pitchFamily="34" charset="0"/>
                <a:cs typeface="Arial" panose="020B0604020202020204" pitchFamily="34" charset="0"/>
              </a:rPr>
              <a:t>History</a:t>
            </a:r>
          </a:p>
        </p:txBody>
      </p:sp>
      <p:grpSp>
        <p:nvGrpSpPr>
          <p:cNvPr id="17" name="Group 16">
            <a:extLst>
              <a:ext uri="{FF2B5EF4-FFF2-40B4-BE49-F238E27FC236}">
                <a16:creationId xmlns:a16="http://schemas.microsoft.com/office/drawing/2014/main" id="{BD45EF20-43EF-D2B9-0456-8295CE2EE593}"/>
              </a:ext>
            </a:extLst>
          </p:cNvPr>
          <p:cNvGrpSpPr/>
          <p:nvPr/>
        </p:nvGrpSpPr>
        <p:grpSpPr>
          <a:xfrm>
            <a:off x="3295563" y="643175"/>
            <a:ext cx="5518641" cy="6032421"/>
            <a:chOff x="983355" y="643175"/>
            <a:chExt cx="5518641" cy="6032421"/>
          </a:xfrm>
        </p:grpSpPr>
        <p:sp>
          <p:nvSpPr>
            <p:cNvPr id="4" name="Rectangle 3">
              <a:extLst>
                <a:ext uri="{FF2B5EF4-FFF2-40B4-BE49-F238E27FC236}">
                  <a16:creationId xmlns:a16="http://schemas.microsoft.com/office/drawing/2014/main" id="{ABCD2F95-9668-A057-DD67-9FC1C27D762C}"/>
                </a:ext>
              </a:extLst>
            </p:cNvPr>
            <p:cNvSpPr/>
            <p:nvPr/>
          </p:nvSpPr>
          <p:spPr>
            <a:xfrm>
              <a:off x="983355" y="643175"/>
              <a:ext cx="3150492" cy="6032421"/>
            </a:xfrm>
            <a:prstGeom prst="rect">
              <a:avLst/>
            </a:prstGeom>
            <a:solidFill>
              <a:schemeClr val="bg1">
                <a:lumMod val="95000"/>
              </a:schemeClr>
            </a:solidFill>
            <a:ln>
              <a:noFill/>
            </a:ln>
          </p:spPr>
          <p:txBody>
            <a:bodyPr wrap="square">
              <a:spAutoFit/>
            </a:bodyPr>
            <a:lstStyle/>
            <a:p>
              <a:r>
                <a:rPr lang="en-US" altLang="en-US" sz="2600" b="1" dirty="0">
                  <a:latin typeface="Arial" panose="020B0604020202020204" pitchFamily="34" charset="0"/>
                  <a:cs typeface="Arial" panose="020B0604020202020204" pitchFamily="34" charset="0"/>
                </a:rPr>
                <a:t>49 - 44 BC:</a:t>
              </a:r>
            </a:p>
            <a:p>
              <a:r>
                <a:rPr lang="en-US" altLang="en-US" sz="2600" b="1" dirty="0">
                  <a:latin typeface="Arial" panose="020B0604020202020204" pitchFamily="34" charset="0"/>
                  <a:cs typeface="Arial" panose="020B0604020202020204" pitchFamily="34" charset="0"/>
                </a:rPr>
                <a:t>27 BC - 14 AD:</a:t>
              </a:r>
            </a:p>
            <a:p>
              <a:r>
                <a:rPr lang="en-US" altLang="en-US" sz="2600" b="1" dirty="0">
                  <a:latin typeface="Arial" panose="020B0604020202020204" pitchFamily="34" charset="0"/>
                  <a:cs typeface="Arial" panose="020B0604020202020204" pitchFamily="34" charset="0"/>
                </a:rPr>
                <a:t>14 - 37 AD:</a:t>
              </a:r>
            </a:p>
            <a:p>
              <a:r>
                <a:rPr lang="en-US" altLang="en-US" sz="2600" b="1" dirty="0">
                  <a:latin typeface="Arial" panose="020B0604020202020204" pitchFamily="34" charset="0"/>
                  <a:cs typeface="Arial" panose="020B0604020202020204" pitchFamily="34" charset="0"/>
                </a:rPr>
                <a:t>37 - 41 AD:</a:t>
              </a:r>
            </a:p>
            <a:p>
              <a:r>
                <a:rPr lang="en-US" altLang="en-US" sz="2600" b="1" dirty="0">
                  <a:latin typeface="Arial" panose="020B0604020202020204" pitchFamily="34" charset="0"/>
                  <a:cs typeface="Arial" panose="020B0604020202020204" pitchFamily="34" charset="0"/>
                </a:rPr>
                <a:t>41 - 54 AD:</a:t>
              </a:r>
            </a:p>
            <a:p>
              <a:r>
                <a:rPr lang="en-US" altLang="en-US" sz="2600" b="1" dirty="0">
                  <a:latin typeface="Arial" panose="020B0604020202020204" pitchFamily="34" charset="0"/>
                  <a:cs typeface="Arial" panose="020B0604020202020204" pitchFamily="34" charset="0"/>
                </a:rPr>
                <a:t>54 - 68 AD:</a:t>
              </a:r>
            </a:p>
            <a:p>
              <a:r>
                <a:rPr lang="en-US" altLang="en-US" sz="2600" b="1" dirty="0">
                  <a:latin typeface="Arial" panose="020B0604020202020204" pitchFamily="34" charset="0"/>
                  <a:cs typeface="Arial" panose="020B0604020202020204" pitchFamily="34" charset="0"/>
                </a:rPr>
                <a:t>68 - 69 AD:</a:t>
              </a:r>
            </a:p>
            <a:p>
              <a:r>
                <a:rPr lang="en-US" altLang="en-US" sz="2600" b="1" dirty="0">
                  <a:latin typeface="Arial" panose="020B0604020202020204" pitchFamily="34" charset="0"/>
                  <a:cs typeface="Arial" panose="020B0604020202020204" pitchFamily="34" charset="0"/>
                </a:rPr>
                <a:t>69 AD:</a:t>
              </a:r>
            </a:p>
            <a:p>
              <a:r>
                <a:rPr lang="en-US" altLang="en-US" sz="2600" b="1" dirty="0">
                  <a:latin typeface="Arial" panose="020B0604020202020204" pitchFamily="34" charset="0"/>
                  <a:cs typeface="Arial" panose="020B0604020202020204" pitchFamily="34" charset="0"/>
                </a:rPr>
                <a:t>69 AD:</a:t>
              </a:r>
            </a:p>
            <a:p>
              <a:r>
                <a:rPr lang="en-US" altLang="en-US" sz="2600" b="1" dirty="0">
                  <a:latin typeface="Arial" panose="020B0604020202020204" pitchFamily="34" charset="0"/>
                  <a:cs typeface="Arial" panose="020B0604020202020204" pitchFamily="34" charset="0"/>
                </a:rPr>
                <a:t>69-79 AD:</a:t>
              </a:r>
            </a:p>
            <a:p>
              <a:r>
                <a:rPr lang="en-US" altLang="en-US" sz="2600" b="1" dirty="0">
                  <a:latin typeface="Arial" panose="020B0604020202020204" pitchFamily="34" charset="0"/>
                  <a:cs typeface="Arial" panose="020B0604020202020204" pitchFamily="34" charset="0"/>
                </a:rPr>
                <a:t>79-81 AD:</a:t>
              </a:r>
            </a:p>
            <a:p>
              <a:r>
                <a:rPr lang="en-US" altLang="en-US" sz="2600" b="1" dirty="0">
                  <a:latin typeface="Arial" panose="020B0604020202020204" pitchFamily="34" charset="0"/>
                  <a:cs typeface="Arial" panose="020B0604020202020204" pitchFamily="34" charset="0"/>
                </a:rPr>
                <a:t>81-96 AD:</a:t>
              </a:r>
            </a:p>
            <a:p>
              <a:r>
                <a:rPr lang="en-US" altLang="en-US" sz="2600" b="1" dirty="0">
                  <a:latin typeface="Arial" panose="020B0604020202020204" pitchFamily="34" charset="0"/>
                  <a:cs typeface="Arial" panose="020B0604020202020204" pitchFamily="34" charset="0"/>
                </a:rPr>
                <a:t>96-98 AD:</a:t>
              </a:r>
            </a:p>
            <a:p>
              <a:r>
                <a:rPr lang="en-US" altLang="en-US" sz="2400" b="1" dirty="0">
                  <a:latin typeface="Arial" panose="020B0604020202020204" pitchFamily="34" charset="0"/>
                  <a:cs typeface="Arial" panose="020B0604020202020204" pitchFamily="34" charset="0"/>
                </a:rPr>
                <a:t>98-117 AD:</a:t>
              </a:r>
            </a:p>
            <a:p>
              <a:r>
                <a:rPr lang="en-US" altLang="en-US" sz="2400" b="1" dirty="0">
                  <a:latin typeface="Arial" panose="020B0604020202020204" pitchFamily="34" charset="0"/>
                  <a:cs typeface="Arial" panose="020B0604020202020204" pitchFamily="34" charset="0"/>
                </a:rPr>
                <a:t>117-138 AD:</a:t>
              </a:r>
            </a:p>
          </p:txBody>
        </p:sp>
        <p:sp>
          <p:nvSpPr>
            <p:cNvPr id="15" name="Rectangle 14">
              <a:extLst>
                <a:ext uri="{FF2B5EF4-FFF2-40B4-BE49-F238E27FC236}">
                  <a16:creationId xmlns:a16="http://schemas.microsoft.com/office/drawing/2014/main" id="{D9F26A70-DEE3-F12B-092B-D9BEDED43B78}"/>
                </a:ext>
              </a:extLst>
            </p:cNvPr>
            <p:cNvSpPr/>
            <p:nvPr/>
          </p:nvSpPr>
          <p:spPr>
            <a:xfrm>
              <a:off x="4129651" y="643175"/>
              <a:ext cx="2372345" cy="6032421"/>
            </a:xfrm>
            <a:prstGeom prst="rect">
              <a:avLst/>
            </a:prstGeom>
            <a:solidFill>
              <a:schemeClr val="bg1">
                <a:lumMod val="95000"/>
              </a:schemeClr>
            </a:solidFill>
            <a:ln>
              <a:noFill/>
            </a:ln>
          </p:spPr>
          <p:txBody>
            <a:bodyPr wrap="square">
              <a:spAutoFit/>
            </a:bodyPr>
            <a:lstStyle/>
            <a:p>
              <a:r>
                <a:rPr lang="en-US" altLang="en-US" sz="2600" b="1" dirty="0">
                  <a:latin typeface="Arial" panose="020B0604020202020204" pitchFamily="34" charset="0"/>
                  <a:cs typeface="Arial" panose="020B0604020202020204" pitchFamily="34" charset="0"/>
                </a:rPr>
                <a:t>Julius Caesar</a:t>
              </a:r>
            </a:p>
            <a:p>
              <a:r>
                <a:rPr lang="en-US" altLang="en-US" sz="2600" b="1" dirty="0">
                  <a:latin typeface="Arial" panose="020B0604020202020204" pitchFamily="34" charset="0"/>
                  <a:cs typeface="Arial" panose="020B0604020202020204" pitchFamily="34" charset="0"/>
                </a:rPr>
                <a:t>Augustus</a:t>
              </a:r>
            </a:p>
            <a:p>
              <a:r>
                <a:rPr lang="en-US" altLang="en-US" sz="2600" b="1" dirty="0">
                  <a:latin typeface="Arial" panose="020B0604020202020204" pitchFamily="34" charset="0"/>
                  <a:cs typeface="Arial" panose="020B0604020202020204" pitchFamily="34" charset="0"/>
                </a:rPr>
                <a:t>Tiberius</a:t>
              </a:r>
            </a:p>
            <a:p>
              <a:r>
                <a:rPr lang="en-US" altLang="en-US" sz="2600" b="1" dirty="0">
                  <a:latin typeface="Arial" panose="020B0604020202020204" pitchFamily="34" charset="0"/>
                  <a:cs typeface="Arial" panose="020B0604020202020204" pitchFamily="34" charset="0"/>
                </a:rPr>
                <a:t>Caligula</a:t>
              </a:r>
            </a:p>
            <a:p>
              <a:r>
                <a:rPr lang="en-US" altLang="en-US" sz="2600" b="1" dirty="0">
                  <a:latin typeface="Arial" panose="020B0604020202020204" pitchFamily="34" charset="0"/>
                  <a:cs typeface="Arial" panose="020B0604020202020204" pitchFamily="34" charset="0"/>
                </a:rPr>
                <a:t>Claudius</a:t>
              </a:r>
            </a:p>
            <a:p>
              <a:r>
                <a:rPr lang="en-US" altLang="en-US" sz="2600" b="1" dirty="0">
                  <a:latin typeface="Arial" panose="020B0604020202020204" pitchFamily="34" charset="0"/>
                  <a:cs typeface="Arial" panose="020B0604020202020204" pitchFamily="34" charset="0"/>
                </a:rPr>
                <a:t>Nero</a:t>
              </a:r>
            </a:p>
            <a:p>
              <a:r>
                <a:rPr lang="en-US" altLang="en-US" sz="2600" b="1" dirty="0">
                  <a:latin typeface="Arial" panose="020B0604020202020204" pitchFamily="34" charset="0"/>
                  <a:cs typeface="Arial" panose="020B0604020202020204" pitchFamily="34" charset="0"/>
                </a:rPr>
                <a:t>Galba</a:t>
              </a:r>
            </a:p>
            <a:p>
              <a:r>
                <a:rPr lang="en-US" altLang="en-US" sz="2600" b="1" dirty="0">
                  <a:latin typeface="Arial" panose="020B0604020202020204" pitchFamily="34" charset="0"/>
                  <a:cs typeface="Arial" panose="020B0604020202020204" pitchFamily="34" charset="0"/>
                </a:rPr>
                <a:t>Otho</a:t>
              </a:r>
            </a:p>
            <a:p>
              <a:r>
                <a:rPr lang="en-US" altLang="en-US" sz="2600" b="1" dirty="0">
                  <a:latin typeface="Arial" panose="020B0604020202020204" pitchFamily="34" charset="0"/>
                  <a:cs typeface="Arial" panose="020B0604020202020204" pitchFamily="34" charset="0"/>
                </a:rPr>
                <a:t>Vitellius</a:t>
              </a:r>
            </a:p>
            <a:p>
              <a:r>
                <a:rPr lang="en-US" altLang="en-US" sz="2600" b="1" dirty="0">
                  <a:latin typeface="Arial" panose="020B0604020202020204" pitchFamily="34" charset="0"/>
                  <a:cs typeface="Arial" panose="020B0604020202020204" pitchFamily="34" charset="0"/>
                </a:rPr>
                <a:t>Vespasian</a:t>
              </a:r>
            </a:p>
            <a:p>
              <a:r>
                <a:rPr lang="en-US" altLang="en-US" sz="2600" b="1" dirty="0">
                  <a:latin typeface="Arial" panose="020B0604020202020204" pitchFamily="34" charset="0"/>
                  <a:cs typeface="Arial" panose="020B0604020202020204" pitchFamily="34" charset="0"/>
                </a:rPr>
                <a:t>Titus</a:t>
              </a:r>
            </a:p>
            <a:p>
              <a:r>
                <a:rPr lang="en-US" altLang="en-US" sz="2600" b="1" dirty="0">
                  <a:latin typeface="Arial" panose="020B0604020202020204" pitchFamily="34" charset="0"/>
                  <a:cs typeface="Arial" panose="020B0604020202020204" pitchFamily="34" charset="0"/>
                </a:rPr>
                <a:t>Domitian             </a:t>
              </a:r>
            </a:p>
            <a:p>
              <a:r>
                <a:rPr lang="en-US" altLang="en-US" sz="2600" b="1" dirty="0">
                  <a:latin typeface="Arial" panose="020B0604020202020204" pitchFamily="34" charset="0"/>
                  <a:cs typeface="Arial" panose="020B0604020202020204" pitchFamily="34" charset="0"/>
                </a:rPr>
                <a:t>Nerva</a:t>
              </a:r>
            </a:p>
            <a:p>
              <a:r>
                <a:rPr lang="en-US" altLang="en-US" sz="2400" b="1" dirty="0">
                  <a:latin typeface="Arial" panose="020B0604020202020204" pitchFamily="34" charset="0"/>
                  <a:cs typeface="Arial" panose="020B0604020202020204" pitchFamily="34" charset="0"/>
                </a:rPr>
                <a:t>Trajan</a:t>
              </a:r>
            </a:p>
            <a:p>
              <a:r>
                <a:rPr lang="en-US" altLang="en-US" sz="2400" b="1" dirty="0">
                  <a:latin typeface="Arial" panose="020B0604020202020204" pitchFamily="34" charset="0"/>
                  <a:cs typeface="Arial" panose="020B0604020202020204" pitchFamily="34" charset="0"/>
                </a:rPr>
                <a:t>Hadrian</a:t>
              </a:r>
            </a:p>
          </p:txBody>
        </p:sp>
      </p:grpSp>
      <p:grpSp>
        <p:nvGrpSpPr>
          <p:cNvPr id="10" name="Group 9">
            <a:extLst>
              <a:ext uri="{FF2B5EF4-FFF2-40B4-BE49-F238E27FC236}">
                <a16:creationId xmlns:a16="http://schemas.microsoft.com/office/drawing/2014/main" id="{DBC6B691-90AB-364F-EFDC-400219790DEC}"/>
              </a:ext>
            </a:extLst>
          </p:cNvPr>
          <p:cNvGrpSpPr/>
          <p:nvPr/>
        </p:nvGrpSpPr>
        <p:grpSpPr>
          <a:xfrm>
            <a:off x="6095928" y="633667"/>
            <a:ext cx="332423" cy="3156285"/>
            <a:chOff x="8316736" y="3006851"/>
            <a:chExt cx="332423" cy="3097424"/>
          </a:xfrm>
        </p:grpSpPr>
        <p:sp>
          <p:nvSpPr>
            <p:cNvPr id="11" name="Rectangle 10">
              <a:extLst>
                <a:ext uri="{FF2B5EF4-FFF2-40B4-BE49-F238E27FC236}">
                  <a16:creationId xmlns:a16="http://schemas.microsoft.com/office/drawing/2014/main" id="{3A727993-B641-E34A-8BD3-5C77A4BF8D66}"/>
                </a:ext>
              </a:extLst>
            </p:cNvPr>
            <p:cNvSpPr/>
            <p:nvPr/>
          </p:nvSpPr>
          <p:spPr>
            <a:xfrm>
              <a:off x="8316736" y="3006851"/>
              <a:ext cx="323919" cy="3097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36BC0627-7079-6224-343A-E77E9FEBADF7}"/>
                </a:ext>
              </a:extLst>
            </p:cNvPr>
            <p:cNvSpPr/>
            <p:nvPr/>
          </p:nvSpPr>
          <p:spPr>
            <a:xfrm rot="5400000" flipH="1">
              <a:off x="8261912" y="5048216"/>
              <a:ext cx="450576" cy="323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C33B047-6371-D08D-A2BA-30E6FBB1F3D7}"/>
              </a:ext>
            </a:extLst>
          </p:cNvPr>
          <p:cNvGrpSpPr/>
          <p:nvPr/>
        </p:nvGrpSpPr>
        <p:grpSpPr>
          <a:xfrm>
            <a:off x="2682308" y="5890705"/>
            <a:ext cx="6145403" cy="659045"/>
            <a:chOff x="2682308" y="5868206"/>
            <a:chExt cx="6145403" cy="707886"/>
          </a:xfrm>
        </p:grpSpPr>
        <p:sp>
          <p:nvSpPr>
            <p:cNvPr id="13" name="TextBox 12">
              <a:extLst>
                <a:ext uri="{FF2B5EF4-FFF2-40B4-BE49-F238E27FC236}">
                  <a16:creationId xmlns:a16="http://schemas.microsoft.com/office/drawing/2014/main" id="{92E826FF-01DD-A854-4730-C2E8D81BAFDE}"/>
                </a:ext>
              </a:extLst>
            </p:cNvPr>
            <p:cNvSpPr txBox="1"/>
            <p:nvPr/>
          </p:nvSpPr>
          <p:spPr>
            <a:xfrm>
              <a:off x="2682308" y="5868206"/>
              <a:ext cx="604775" cy="707886"/>
            </a:xfrm>
            <a:prstGeom prst="rect">
              <a:avLst/>
            </a:prstGeom>
            <a:solidFill>
              <a:srgbClr val="7030A0"/>
            </a:solidFill>
            <a:ln>
              <a:solidFill>
                <a:schemeClr val="tx1"/>
              </a:solidFill>
            </a:ln>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76841FC7-0F4C-3AB1-CFC3-BBD11387EB27}"/>
                </a:ext>
              </a:extLst>
            </p:cNvPr>
            <p:cNvSpPr/>
            <p:nvPr/>
          </p:nvSpPr>
          <p:spPr>
            <a:xfrm>
              <a:off x="3288349" y="5868522"/>
              <a:ext cx="5539362" cy="693929"/>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B406FF4-D463-DB1E-8C3B-3EEBA7B21DD5}"/>
              </a:ext>
            </a:extLst>
          </p:cNvPr>
          <p:cNvGrpSpPr/>
          <p:nvPr/>
        </p:nvGrpSpPr>
        <p:grpSpPr>
          <a:xfrm flipH="1">
            <a:off x="5770147" y="3088992"/>
            <a:ext cx="324421" cy="3097424"/>
            <a:chOff x="5539851" y="3088373"/>
            <a:chExt cx="324421" cy="3097424"/>
          </a:xfrm>
        </p:grpSpPr>
        <p:sp>
          <p:nvSpPr>
            <p:cNvPr id="8" name="Rectangle 7">
              <a:extLst>
                <a:ext uri="{FF2B5EF4-FFF2-40B4-BE49-F238E27FC236}">
                  <a16:creationId xmlns:a16="http://schemas.microsoft.com/office/drawing/2014/main" id="{0D3145B9-E5D0-E13E-C506-0F28416303C6}"/>
                </a:ext>
              </a:extLst>
            </p:cNvPr>
            <p:cNvSpPr/>
            <p:nvPr/>
          </p:nvSpPr>
          <p:spPr>
            <a:xfrm>
              <a:off x="5539851" y="3088373"/>
              <a:ext cx="323919" cy="30974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1C421B4F-7F2D-1E64-2ED6-41AB42B2BC22}"/>
                </a:ext>
              </a:extLst>
            </p:cNvPr>
            <p:cNvSpPr/>
            <p:nvPr/>
          </p:nvSpPr>
          <p:spPr>
            <a:xfrm rot="16200000">
              <a:off x="5477025" y="5072752"/>
              <a:ext cx="450576" cy="323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8D81A25-E374-4CFE-B883-40C2FF472071}"/>
              </a:ext>
            </a:extLst>
          </p:cNvPr>
          <p:cNvGrpSpPr/>
          <p:nvPr/>
        </p:nvGrpSpPr>
        <p:grpSpPr>
          <a:xfrm>
            <a:off x="8244423" y="2707249"/>
            <a:ext cx="324421" cy="3097424"/>
            <a:chOff x="5539851" y="3088373"/>
            <a:chExt cx="324421" cy="3097424"/>
          </a:xfrm>
        </p:grpSpPr>
        <p:sp>
          <p:nvSpPr>
            <p:cNvPr id="23" name="Rectangle 22">
              <a:extLst>
                <a:ext uri="{FF2B5EF4-FFF2-40B4-BE49-F238E27FC236}">
                  <a16:creationId xmlns:a16="http://schemas.microsoft.com/office/drawing/2014/main" id="{81AAF24B-57EB-EA4A-D450-8B29664E3EB9}"/>
                </a:ext>
              </a:extLst>
            </p:cNvPr>
            <p:cNvSpPr/>
            <p:nvPr/>
          </p:nvSpPr>
          <p:spPr>
            <a:xfrm>
              <a:off x="5539851" y="3088373"/>
              <a:ext cx="323919" cy="309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CC60D04-0BB7-B41F-D1D5-79FF5191A042}"/>
                </a:ext>
              </a:extLst>
            </p:cNvPr>
            <p:cNvSpPr/>
            <p:nvPr/>
          </p:nvSpPr>
          <p:spPr>
            <a:xfrm rot="16200000">
              <a:off x="5477025" y="5072752"/>
              <a:ext cx="450576" cy="323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41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CC63A38-16CA-FF9C-4EC8-BAC763DB7D2A}"/>
              </a:ext>
            </a:extLst>
          </p:cNvPr>
          <p:cNvSpPr>
            <a:spLocks noChangeArrowheads="1"/>
          </p:cNvSpPr>
          <p:nvPr/>
        </p:nvSpPr>
        <p:spPr bwMode="auto">
          <a:xfrm>
            <a:off x="0" y="616314"/>
            <a:ext cx="12192000" cy="3662541"/>
          </a:xfrm>
          <a:prstGeom prst="rect">
            <a:avLst/>
          </a:prstGeom>
          <a:solidFill>
            <a:schemeClr val="bg1">
              <a:lumMod val="95000"/>
            </a:schemeClr>
          </a:solidFill>
          <a:ln w="9525">
            <a:solidFill>
              <a:schemeClr val="tx1"/>
            </a:solidFill>
            <a:miter lim="800000"/>
            <a:headEnd/>
            <a:tailEnd/>
          </a:ln>
        </p:spPr>
        <p:txBody>
          <a:bodyPr wrap="square">
            <a:spAutoFit/>
          </a:bodyPr>
          <a:lstStyle/>
          <a:p>
            <a:pPr algn="ctr"/>
            <a:r>
              <a:rPr lang="en-US" sz="2400" b="1" dirty="0">
                <a:latin typeface="Arial" panose="020B0604020202020204" pitchFamily="34" charset="0"/>
                <a:cs typeface="Arial" panose="020B0604020202020204" pitchFamily="34" charset="0"/>
              </a:rPr>
              <a:t> Trajan:  98 – 117 AD</a:t>
            </a:r>
          </a:p>
          <a:p>
            <a:pPr algn="ctr"/>
            <a:r>
              <a:rPr lang="en-US" sz="2400" b="1" dirty="0">
                <a:solidFill>
                  <a:srgbClr val="C00000"/>
                </a:solidFill>
                <a:latin typeface="Arial" panose="020B0604020202020204" pitchFamily="34" charset="0"/>
                <a:cs typeface="Arial" panose="020B0604020202020204" pitchFamily="34" charset="0"/>
              </a:rPr>
              <a:t>Religious Tolerance and Persecution in the Roman Empire</a:t>
            </a:r>
          </a:p>
          <a:p>
            <a:pPr algn="ctr"/>
            <a:r>
              <a:rPr lang="en-US" sz="1600" b="1" dirty="0">
                <a:solidFill>
                  <a:srgbClr val="7030A0"/>
                </a:solidFill>
              </a:rPr>
              <a:t>https://www.crf-usa.org/bill-of-rights-in-action/bria-13-4-b-religious-tolerance-and-persecution-in-the-roman-empire</a:t>
            </a:r>
            <a:endParaRPr lang="en-US" sz="2400" b="1" dirty="0">
              <a:solidFill>
                <a:srgbClr val="7030A0"/>
              </a:solidFill>
              <a:latin typeface="Arial" panose="020B0604020202020204" pitchFamily="34" charset="0"/>
              <a:cs typeface="Arial" panose="020B0604020202020204" pitchFamily="34" charset="0"/>
            </a:endParaRPr>
          </a:p>
          <a:p>
            <a:pPr algn="just"/>
            <a:endParaRPr lang="en-US" sz="2400" b="1" i="1" dirty="0">
              <a:solidFill>
                <a:srgbClr val="333333"/>
              </a:solidFill>
              <a:latin typeface="Arial" panose="020B0604020202020204" pitchFamily="34" charset="0"/>
              <a:cs typeface="Arial" panose="020B0604020202020204" pitchFamily="34" charset="0"/>
            </a:endParaRPr>
          </a:p>
          <a:p>
            <a:pPr algn="just"/>
            <a:r>
              <a:rPr lang="en-US" sz="2400" b="1" i="1" dirty="0">
                <a:solidFill>
                  <a:srgbClr val="333333"/>
                </a:solidFill>
                <a:latin typeface="Arial" panose="020B0604020202020204" pitchFamily="34" charset="0"/>
                <a:cs typeface="Arial" panose="020B0604020202020204" pitchFamily="34" charset="0"/>
              </a:rPr>
              <a:t>For many years, Christians lived with the uncertainty that another persecution could erupt at any time. In 110, Emperor Trajan attempted to reach a compromise between the growing Christian minority and Roman pagans who demanded that the illegal religious sect be destroyed. Although Trajan authorized arresting Christians, he prohibited general searches to seek them out and ordered Roman officials not to actively interfere with Christian gatherings. </a:t>
            </a:r>
          </a:p>
        </p:txBody>
      </p:sp>
      <p:sp>
        <p:nvSpPr>
          <p:cNvPr id="5" name="Rectangle 3">
            <a:extLst>
              <a:ext uri="{FF2B5EF4-FFF2-40B4-BE49-F238E27FC236}">
                <a16:creationId xmlns:a16="http://schemas.microsoft.com/office/drawing/2014/main" id="{FF5CFA91-9EF8-335F-D312-6735F4A1984B}"/>
              </a:ext>
            </a:extLst>
          </p:cNvPr>
          <p:cNvSpPr>
            <a:spLocks noChangeArrowheads="1"/>
          </p:cNvSpPr>
          <p:nvPr/>
        </p:nvSpPr>
        <p:spPr bwMode="auto">
          <a:xfrm>
            <a:off x="2324521" y="4890063"/>
            <a:ext cx="7460724" cy="1200329"/>
          </a:xfrm>
          <a:prstGeom prst="rect">
            <a:avLst/>
          </a:prstGeom>
          <a:noFill/>
          <a:ln w="9525">
            <a:noFill/>
            <a:miter lim="800000"/>
            <a:headEnd/>
            <a:tailEnd/>
          </a:ln>
        </p:spPr>
        <p:txBody>
          <a:bodyPr wrap="square">
            <a:spAutoFit/>
          </a:bodyPr>
          <a:lstStyle/>
          <a:p>
            <a:pPr marL="182880" indent="-182880">
              <a:buFont typeface="Arial" charset="0"/>
              <a:buChar char="•"/>
            </a:pPr>
            <a:r>
              <a:rPr lang="en-US" altLang="en-US" sz="2400" b="1" dirty="0">
                <a:latin typeface="Arial" panose="020B0604020202020204" pitchFamily="34" charset="0"/>
                <a:cs typeface="Arial" panose="020B0604020202020204" pitchFamily="34" charset="0"/>
              </a:rPr>
              <a:t> Trajan didn’t like Christians</a:t>
            </a:r>
          </a:p>
          <a:p>
            <a:pPr marL="182880" indent="-182880">
              <a:buFont typeface="Arial" charset="0"/>
              <a:buChar char="•"/>
            </a:pPr>
            <a:r>
              <a:rPr lang="en-US" altLang="en-US" sz="2400" b="1" dirty="0">
                <a:latin typeface="Arial" panose="020B0604020202020204" pitchFamily="34" charset="0"/>
                <a:cs typeface="Arial" panose="020B0604020202020204" pitchFamily="34" charset="0"/>
              </a:rPr>
              <a:t> But, changed Roman Laws on taxing Christians</a:t>
            </a:r>
          </a:p>
          <a:p>
            <a:pPr marL="182880" indent="-182880">
              <a:buFont typeface="Arial" charset="0"/>
              <a:buChar char="•"/>
            </a:pPr>
            <a:r>
              <a:rPr lang="en-US" altLang="en-US" sz="2400" b="1" dirty="0">
                <a:latin typeface="Arial" panose="020B0604020202020204" pitchFamily="34" charset="0"/>
                <a:cs typeface="Arial" panose="020B0604020202020204" pitchFamily="34" charset="0"/>
              </a:rPr>
              <a:t> Started changing attitudes about Christians</a:t>
            </a:r>
          </a:p>
        </p:txBody>
      </p:sp>
    </p:spTree>
    <p:extLst>
      <p:ext uri="{BB962C8B-B14F-4D97-AF65-F5344CB8AC3E}">
        <p14:creationId xmlns:p14="http://schemas.microsoft.com/office/powerpoint/2010/main" val="9411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17:10-11  -  “7 Kings + 1”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61DAA5-FE39-5114-AC90-B1A8D54D15AD}"/>
              </a:ext>
            </a:extLst>
          </p:cNvPr>
          <p:cNvSpPr>
            <a:spLocks noChangeArrowheads="1"/>
          </p:cNvSpPr>
          <p:nvPr/>
        </p:nvSpPr>
        <p:spPr bwMode="auto">
          <a:xfrm>
            <a:off x="1552647" y="613506"/>
            <a:ext cx="9004473" cy="5693866"/>
          </a:xfrm>
          <a:prstGeom prst="rect">
            <a:avLst/>
          </a:prstGeom>
          <a:noFill/>
          <a:ln w="9525">
            <a:noFill/>
            <a:miter lim="800000"/>
            <a:headEnd/>
            <a:tailEnd/>
          </a:ln>
        </p:spPr>
        <p:txBody>
          <a:bodyPr wrap="square">
            <a:spAutoFit/>
          </a:bodyPr>
          <a:lstStyle/>
          <a:p>
            <a:pPr algn="ctr"/>
            <a:r>
              <a:rPr lang="en-US" altLang="en-US" sz="2800" b="1" u="sng" dirty="0">
                <a:latin typeface="Arial" panose="020B0604020202020204" pitchFamily="34" charset="0"/>
                <a:cs typeface="Arial" panose="020B0604020202020204" pitchFamily="34" charset="0"/>
              </a:rPr>
              <a:t>Hadrian - 117-138 AD</a:t>
            </a:r>
          </a:p>
          <a:p>
            <a:endParaRPr lang="en-US" altLang="en-US" sz="2800"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 Reign was more tolerant of religions</a:t>
            </a:r>
            <a:r>
              <a:rPr lang="en-US" altLang="en-US" sz="2800" b="1" baseline="30000" dirty="0">
                <a:solidFill>
                  <a:srgbClr val="C00000"/>
                </a:solidFill>
                <a:latin typeface="Arial" panose="020B0604020202020204" pitchFamily="34" charset="0"/>
                <a:cs typeface="Arial" panose="020B0604020202020204" pitchFamily="34" charset="0"/>
              </a:rPr>
              <a:t> 1 </a:t>
            </a:r>
            <a:endParaRPr lang="en-US" altLang="en-US" sz="2800"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 Persecution reduced</a:t>
            </a:r>
          </a:p>
          <a:p>
            <a:endParaRPr lang="en-US" altLang="en-US" sz="2800"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 Changed laws:  </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Continued weakening enforcement of laws against Christians</a:t>
            </a:r>
          </a:p>
          <a:p>
            <a:pPr lvl="1"/>
            <a:endParaRPr lang="en-US" altLang="en-US" sz="28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Being a Christian alone was not enough to take action against them.  They had to commit a crime. (e.g. break Roman law)</a:t>
            </a:r>
          </a:p>
        </p:txBody>
      </p:sp>
      <p:sp>
        <p:nvSpPr>
          <p:cNvPr id="5" name="Rectangle 3">
            <a:extLst>
              <a:ext uri="{FF2B5EF4-FFF2-40B4-BE49-F238E27FC236}">
                <a16:creationId xmlns:a16="http://schemas.microsoft.com/office/drawing/2014/main" id="{9A5D9C97-3618-FCE1-E41F-7F0446BD5F1E}"/>
              </a:ext>
            </a:extLst>
          </p:cNvPr>
          <p:cNvSpPr>
            <a:spLocks noChangeArrowheads="1"/>
          </p:cNvSpPr>
          <p:nvPr/>
        </p:nvSpPr>
        <p:spPr bwMode="auto">
          <a:xfrm>
            <a:off x="61239" y="6426856"/>
            <a:ext cx="9004473" cy="400110"/>
          </a:xfrm>
          <a:prstGeom prst="rect">
            <a:avLst/>
          </a:prstGeom>
          <a:noFill/>
          <a:ln w="9525">
            <a:noFill/>
            <a:miter lim="800000"/>
            <a:headEnd/>
            <a:tailEnd/>
          </a:ln>
        </p:spPr>
        <p:txBody>
          <a:bodyPr wrap="square">
            <a:spAutoFit/>
          </a:bodyPr>
          <a:lstStyle/>
          <a:p>
            <a:r>
              <a:rPr lang="en-US" altLang="en-US" sz="2000" b="1" baseline="30000" dirty="0">
                <a:solidFill>
                  <a:srgbClr val="C00000"/>
                </a:solidFill>
                <a:latin typeface="Arial" panose="020B0604020202020204" pitchFamily="34" charset="0"/>
                <a:cs typeface="Arial" panose="020B0604020202020204" pitchFamily="34" charset="0"/>
              </a:rPr>
              <a:t>1 </a:t>
            </a:r>
            <a:r>
              <a:rPr lang="en-US" altLang="en-US" sz="2000" b="1" dirty="0">
                <a:latin typeface="Arial" panose="020B0604020202020204" pitchFamily="34" charset="0"/>
                <a:cs typeface="Arial" panose="020B0604020202020204" pitchFamily="34" charset="0"/>
              </a:rPr>
              <a:t>https://muse.jhu.edu/article/476858/pdf</a:t>
            </a:r>
          </a:p>
        </p:txBody>
      </p:sp>
      <p:sp>
        <p:nvSpPr>
          <p:cNvPr id="6" name="Rectangle 5">
            <a:extLst>
              <a:ext uri="{FF2B5EF4-FFF2-40B4-BE49-F238E27FC236}">
                <a16:creationId xmlns:a16="http://schemas.microsoft.com/office/drawing/2014/main" id="{9D874E20-651D-29CC-CA36-08C0267A45E2}"/>
              </a:ext>
            </a:extLst>
          </p:cNvPr>
          <p:cNvSpPr>
            <a:spLocks noChangeArrowheads="1"/>
          </p:cNvSpPr>
          <p:nvPr/>
        </p:nvSpPr>
        <p:spPr bwMode="auto">
          <a:xfrm>
            <a:off x="-8178" y="64211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32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E7DDA4E-3DD1-E0A3-0D5B-A0C5ADA1D56E}"/>
              </a:ext>
            </a:extLst>
          </p:cNvPr>
          <p:cNvSpPr/>
          <p:nvPr/>
        </p:nvSpPr>
        <p:spPr>
          <a:xfrm>
            <a:off x="7321229" y="3631257"/>
            <a:ext cx="4877766" cy="315937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6886EF4-9D24-9A76-DB3E-799D0B4D9D19}"/>
              </a:ext>
            </a:extLst>
          </p:cNvPr>
          <p:cNvGrpSpPr/>
          <p:nvPr/>
        </p:nvGrpSpPr>
        <p:grpSpPr>
          <a:xfrm>
            <a:off x="7434747" y="554934"/>
            <a:ext cx="2286000" cy="3071538"/>
            <a:chOff x="2743750" y="708013"/>
            <a:chExt cx="2286000" cy="3071538"/>
          </a:xfrm>
        </p:grpSpPr>
        <p:pic>
          <p:nvPicPr>
            <p:cNvPr id="6" name="Picture 5">
              <a:extLst>
                <a:ext uri="{FF2B5EF4-FFF2-40B4-BE49-F238E27FC236}">
                  <a16:creationId xmlns:a16="http://schemas.microsoft.com/office/drawing/2014/main" id="{DE41741F-4A67-F0AB-76FC-952FF35392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43750" y="708013"/>
              <a:ext cx="2286000" cy="2632046"/>
            </a:xfrm>
            <a:prstGeom prst="rect">
              <a:avLst/>
            </a:prstGeom>
          </p:spPr>
        </p:pic>
        <p:sp>
          <p:nvSpPr>
            <p:cNvPr id="25" name="TextBox 24">
              <a:extLst>
                <a:ext uri="{FF2B5EF4-FFF2-40B4-BE49-F238E27FC236}">
                  <a16:creationId xmlns:a16="http://schemas.microsoft.com/office/drawing/2014/main" id="{9E5EC53C-5A94-ACCE-1D7E-63295AD56ED6}"/>
                </a:ext>
              </a:extLst>
            </p:cNvPr>
            <p:cNvSpPr txBox="1"/>
            <p:nvPr/>
          </p:nvSpPr>
          <p:spPr>
            <a:xfrm>
              <a:off x="3109166" y="3256331"/>
              <a:ext cx="155516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Vitellius</a:t>
              </a:r>
            </a:p>
          </p:txBody>
        </p:sp>
      </p:grpSp>
      <p:grpSp>
        <p:nvGrpSpPr>
          <p:cNvPr id="43" name="Group 42">
            <a:extLst>
              <a:ext uri="{FF2B5EF4-FFF2-40B4-BE49-F238E27FC236}">
                <a16:creationId xmlns:a16="http://schemas.microsoft.com/office/drawing/2014/main" id="{7FACD1B4-AC0F-99B1-CC54-87E74BDFA87B}"/>
              </a:ext>
            </a:extLst>
          </p:cNvPr>
          <p:cNvGrpSpPr/>
          <p:nvPr/>
        </p:nvGrpSpPr>
        <p:grpSpPr>
          <a:xfrm>
            <a:off x="9912995" y="554934"/>
            <a:ext cx="2286000" cy="3071537"/>
            <a:chOff x="10078111" y="708014"/>
            <a:chExt cx="2286000" cy="3071537"/>
          </a:xfrm>
        </p:grpSpPr>
        <p:pic>
          <p:nvPicPr>
            <p:cNvPr id="24" name="Picture 23">
              <a:extLst>
                <a:ext uri="{FF2B5EF4-FFF2-40B4-BE49-F238E27FC236}">
                  <a16:creationId xmlns:a16="http://schemas.microsoft.com/office/drawing/2014/main" id="{4956666B-5569-939E-96EE-A209482D5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78111" y="708014"/>
              <a:ext cx="2286000" cy="2632046"/>
            </a:xfrm>
            <a:prstGeom prst="rect">
              <a:avLst/>
            </a:prstGeom>
          </p:spPr>
        </p:pic>
        <p:sp>
          <p:nvSpPr>
            <p:cNvPr id="26" name="TextBox 25">
              <a:extLst>
                <a:ext uri="{FF2B5EF4-FFF2-40B4-BE49-F238E27FC236}">
                  <a16:creationId xmlns:a16="http://schemas.microsoft.com/office/drawing/2014/main" id="{B83AFF0E-2D9B-74A0-19E8-0C0A34BAF04D}"/>
                </a:ext>
              </a:extLst>
            </p:cNvPr>
            <p:cNvSpPr txBox="1"/>
            <p:nvPr/>
          </p:nvSpPr>
          <p:spPr>
            <a:xfrm>
              <a:off x="10249018" y="3256331"/>
              <a:ext cx="194418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Vespasian</a:t>
              </a:r>
            </a:p>
          </p:txBody>
        </p:sp>
      </p:grpSp>
      <p:grpSp>
        <p:nvGrpSpPr>
          <p:cNvPr id="42" name="Group 41">
            <a:extLst>
              <a:ext uri="{FF2B5EF4-FFF2-40B4-BE49-F238E27FC236}">
                <a16:creationId xmlns:a16="http://schemas.microsoft.com/office/drawing/2014/main" id="{23F2B730-BC8E-73B5-E0B0-158C3CCA3D8E}"/>
              </a:ext>
            </a:extLst>
          </p:cNvPr>
          <p:cNvGrpSpPr/>
          <p:nvPr/>
        </p:nvGrpSpPr>
        <p:grpSpPr>
          <a:xfrm>
            <a:off x="7430139" y="3757525"/>
            <a:ext cx="2286000" cy="3091901"/>
            <a:chOff x="-1962925" y="708013"/>
            <a:chExt cx="2286000" cy="3091901"/>
          </a:xfrm>
        </p:grpSpPr>
        <p:pic>
          <p:nvPicPr>
            <p:cNvPr id="22" name="Picture 21">
              <a:extLst>
                <a:ext uri="{FF2B5EF4-FFF2-40B4-BE49-F238E27FC236}">
                  <a16:creationId xmlns:a16="http://schemas.microsoft.com/office/drawing/2014/main" id="{29AD6BD2-8A0D-D6F0-FD39-C8944B31DB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62925" y="708013"/>
              <a:ext cx="2286000" cy="2632046"/>
            </a:xfrm>
            <a:prstGeom prst="rect">
              <a:avLst/>
            </a:prstGeom>
          </p:spPr>
        </p:pic>
        <p:sp>
          <p:nvSpPr>
            <p:cNvPr id="27" name="TextBox 26">
              <a:extLst>
                <a:ext uri="{FF2B5EF4-FFF2-40B4-BE49-F238E27FC236}">
                  <a16:creationId xmlns:a16="http://schemas.microsoft.com/office/drawing/2014/main" id="{55724BC7-A4C7-09A4-FCA0-37E061A7F02B}"/>
                </a:ext>
              </a:extLst>
            </p:cNvPr>
            <p:cNvSpPr txBox="1"/>
            <p:nvPr/>
          </p:nvSpPr>
          <p:spPr>
            <a:xfrm>
              <a:off x="-1441762" y="3276694"/>
              <a:ext cx="1243674"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Trajan</a:t>
              </a:r>
            </a:p>
          </p:txBody>
        </p:sp>
      </p:grpSp>
      <p:grpSp>
        <p:nvGrpSpPr>
          <p:cNvPr id="41" name="Group 40">
            <a:extLst>
              <a:ext uri="{FF2B5EF4-FFF2-40B4-BE49-F238E27FC236}">
                <a16:creationId xmlns:a16="http://schemas.microsoft.com/office/drawing/2014/main" id="{485C6B23-043A-E16A-7EAB-3A3D138965E2}"/>
              </a:ext>
            </a:extLst>
          </p:cNvPr>
          <p:cNvGrpSpPr/>
          <p:nvPr/>
        </p:nvGrpSpPr>
        <p:grpSpPr>
          <a:xfrm>
            <a:off x="2553" y="3757525"/>
            <a:ext cx="2286000" cy="3091672"/>
            <a:chOff x="4275342" y="4097805"/>
            <a:chExt cx="2286000" cy="3091672"/>
          </a:xfrm>
        </p:grpSpPr>
        <p:pic>
          <p:nvPicPr>
            <p:cNvPr id="20" name="Picture 19">
              <a:extLst>
                <a:ext uri="{FF2B5EF4-FFF2-40B4-BE49-F238E27FC236}">
                  <a16:creationId xmlns:a16="http://schemas.microsoft.com/office/drawing/2014/main" id="{875F8F58-69F7-A060-F38D-CF22C1716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5342" y="4097805"/>
              <a:ext cx="2286000" cy="2632046"/>
            </a:xfrm>
            <a:prstGeom prst="rect">
              <a:avLst/>
            </a:prstGeom>
          </p:spPr>
        </p:pic>
        <p:sp>
          <p:nvSpPr>
            <p:cNvPr id="28" name="TextBox 27">
              <a:extLst>
                <a:ext uri="{FF2B5EF4-FFF2-40B4-BE49-F238E27FC236}">
                  <a16:creationId xmlns:a16="http://schemas.microsoft.com/office/drawing/2014/main" id="{32339770-F3C2-4DD8-EA0D-DC331F8B30D5}"/>
                </a:ext>
              </a:extLst>
            </p:cNvPr>
            <p:cNvSpPr txBox="1"/>
            <p:nvPr/>
          </p:nvSpPr>
          <p:spPr>
            <a:xfrm>
              <a:off x="4899642" y="6666257"/>
              <a:ext cx="1037400"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Titus</a:t>
              </a:r>
            </a:p>
          </p:txBody>
        </p:sp>
      </p:grpSp>
      <p:grpSp>
        <p:nvGrpSpPr>
          <p:cNvPr id="40" name="Group 39">
            <a:extLst>
              <a:ext uri="{FF2B5EF4-FFF2-40B4-BE49-F238E27FC236}">
                <a16:creationId xmlns:a16="http://schemas.microsoft.com/office/drawing/2014/main" id="{CA9D9C8C-2CD3-373F-5EB0-7B148EC5E90C}"/>
              </a:ext>
            </a:extLst>
          </p:cNvPr>
          <p:cNvGrpSpPr/>
          <p:nvPr/>
        </p:nvGrpSpPr>
        <p:grpSpPr>
          <a:xfrm>
            <a:off x="4956498" y="554934"/>
            <a:ext cx="2286000" cy="3071537"/>
            <a:chOff x="7549268" y="708014"/>
            <a:chExt cx="2286000" cy="3071537"/>
          </a:xfrm>
        </p:grpSpPr>
        <p:pic>
          <p:nvPicPr>
            <p:cNvPr id="18" name="Picture 17">
              <a:extLst>
                <a:ext uri="{FF2B5EF4-FFF2-40B4-BE49-F238E27FC236}">
                  <a16:creationId xmlns:a16="http://schemas.microsoft.com/office/drawing/2014/main" id="{8722B58A-AEC7-521B-2286-4AC53AF177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49268" y="708014"/>
              <a:ext cx="2286000" cy="2632046"/>
            </a:xfrm>
            <a:prstGeom prst="rect">
              <a:avLst/>
            </a:prstGeom>
          </p:spPr>
        </p:pic>
        <p:sp>
          <p:nvSpPr>
            <p:cNvPr id="29" name="TextBox 28">
              <a:extLst>
                <a:ext uri="{FF2B5EF4-FFF2-40B4-BE49-F238E27FC236}">
                  <a16:creationId xmlns:a16="http://schemas.microsoft.com/office/drawing/2014/main" id="{A22A6132-F047-DE26-3CAB-E6E3F8163F29}"/>
                </a:ext>
              </a:extLst>
            </p:cNvPr>
            <p:cNvSpPr txBox="1"/>
            <p:nvPr/>
          </p:nvSpPr>
          <p:spPr>
            <a:xfrm>
              <a:off x="8180750" y="3256331"/>
              <a:ext cx="102303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Otho</a:t>
              </a:r>
            </a:p>
          </p:txBody>
        </p:sp>
      </p:grpSp>
      <p:grpSp>
        <p:nvGrpSpPr>
          <p:cNvPr id="39" name="Group 38">
            <a:extLst>
              <a:ext uri="{FF2B5EF4-FFF2-40B4-BE49-F238E27FC236}">
                <a16:creationId xmlns:a16="http://schemas.microsoft.com/office/drawing/2014/main" id="{E9EF7DC6-1049-888D-EC02-95487FD089F4}"/>
              </a:ext>
            </a:extLst>
          </p:cNvPr>
          <p:cNvGrpSpPr/>
          <p:nvPr/>
        </p:nvGrpSpPr>
        <p:grpSpPr>
          <a:xfrm>
            <a:off x="4954277" y="3757525"/>
            <a:ext cx="2286000" cy="3091671"/>
            <a:chOff x="6639248" y="4097806"/>
            <a:chExt cx="2286000" cy="3091671"/>
          </a:xfrm>
        </p:grpSpPr>
        <p:pic>
          <p:nvPicPr>
            <p:cNvPr id="16" name="Picture 15">
              <a:extLst>
                <a:ext uri="{FF2B5EF4-FFF2-40B4-BE49-F238E27FC236}">
                  <a16:creationId xmlns:a16="http://schemas.microsoft.com/office/drawing/2014/main" id="{8072F292-5872-3B3A-3697-0034BD056A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39248" y="4097806"/>
              <a:ext cx="2286000" cy="2632046"/>
            </a:xfrm>
            <a:prstGeom prst="rect">
              <a:avLst/>
            </a:prstGeom>
          </p:spPr>
        </p:pic>
        <p:sp>
          <p:nvSpPr>
            <p:cNvPr id="30" name="TextBox 29">
              <a:extLst>
                <a:ext uri="{FF2B5EF4-FFF2-40B4-BE49-F238E27FC236}">
                  <a16:creationId xmlns:a16="http://schemas.microsoft.com/office/drawing/2014/main" id="{DCACB746-954B-5700-5E9A-E9FE43836E14}"/>
                </a:ext>
              </a:extLst>
            </p:cNvPr>
            <p:cNvSpPr txBox="1"/>
            <p:nvPr/>
          </p:nvSpPr>
          <p:spPr>
            <a:xfrm>
              <a:off x="7189778" y="6666257"/>
              <a:ext cx="1184940"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Nerva</a:t>
              </a:r>
            </a:p>
          </p:txBody>
        </p:sp>
      </p:grpSp>
      <p:grpSp>
        <p:nvGrpSpPr>
          <p:cNvPr id="38" name="Group 37">
            <a:extLst>
              <a:ext uri="{FF2B5EF4-FFF2-40B4-BE49-F238E27FC236}">
                <a16:creationId xmlns:a16="http://schemas.microsoft.com/office/drawing/2014/main" id="{EA8368A0-56D2-3E3C-E023-9A3AE1536002}"/>
              </a:ext>
            </a:extLst>
          </p:cNvPr>
          <p:cNvGrpSpPr/>
          <p:nvPr/>
        </p:nvGrpSpPr>
        <p:grpSpPr>
          <a:xfrm>
            <a:off x="0" y="554934"/>
            <a:ext cx="2286000" cy="3084415"/>
            <a:chOff x="1896817" y="4097805"/>
            <a:chExt cx="2286000" cy="3084415"/>
          </a:xfrm>
        </p:grpSpPr>
        <p:pic>
          <p:nvPicPr>
            <p:cNvPr id="14" name="Picture 13">
              <a:extLst>
                <a:ext uri="{FF2B5EF4-FFF2-40B4-BE49-F238E27FC236}">
                  <a16:creationId xmlns:a16="http://schemas.microsoft.com/office/drawing/2014/main" id="{1FAF2FBF-4A0B-1DDF-7FF8-E76FDDDCBC1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896817" y="4097805"/>
              <a:ext cx="2286000" cy="2632046"/>
            </a:xfrm>
            <a:prstGeom prst="rect">
              <a:avLst/>
            </a:prstGeom>
          </p:spPr>
        </p:pic>
        <p:sp>
          <p:nvSpPr>
            <p:cNvPr id="31" name="TextBox 30">
              <a:extLst>
                <a:ext uri="{FF2B5EF4-FFF2-40B4-BE49-F238E27FC236}">
                  <a16:creationId xmlns:a16="http://schemas.microsoft.com/office/drawing/2014/main" id="{ABA5084E-1003-3195-EF3F-59AB51661CCB}"/>
                </a:ext>
              </a:extLst>
            </p:cNvPr>
            <p:cNvSpPr txBox="1"/>
            <p:nvPr/>
          </p:nvSpPr>
          <p:spPr>
            <a:xfrm>
              <a:off x="2537917" y="6659000"/>
              <a:ext cx="1003801"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Nero</a:t>
              </a:r>
            </a:p>
          </p:txBody>
        </p:sp>
      </p:grpSp>
      <p:grpSp>
        <p:nvGrpSpPr>
          <p:cNvPr id="37" name="Group 36">
            <a:extLst>
              <a:ext uri="{FF2B5EF4-FFF2-40B4-BE49-F238E27FC236}">
                <a16:creationId xmlns:a16="http://schemas.microsoft.com/office/drawing/2014/main" id="{F59D3439-36CA-E574-D00F-E4D969DF809E}"/>
              </a:ext>
            </a:extLst>
          </p:cNvPr>
          <p:cNvGrpSpPr/>
          <p:nvPr/>
        </p:nvGrpSpPr>
        <p:grpSpPr>
          <a:xfrm>
            <a:off x="9906000" y="3757525"/>
            <a:ext cx="2286000" cy="3099864"/>
            <a:chOff x="339288" y="708013"/>
            <a:chExt cx="2286000" cy="3099864"/>
          </a:xfrm>
        </p:grpSpPr>
        <p:pic>
          <p:nvPicPr>
            <p:cNvPr id="12" name="Picture 11">
              <a:extLst>
                <a:ext uri="{FF2B5EF4-FFF2-40B4-BE49-F238E27FC236}">
                  <a16:creationId xmlns:a16="http://schemas.microsoft.com/office/drawing/2014/main" id="{4379F54B-1E53-0CE9-F8CB-BC1F18D7BE5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39288" y="708013"/>
              <a:ext cx="2286000" cy="2632046"/>
            </a:xfrm>
            <a:prstGeom prst="rect">
              <a:avLst/>
            </a:prstGeom>
          </p:spPr>
        </p:pic>
        <p:sp>
          <p:nvSpPr>
            <p:cNvPr id="32" name="TextBox 31">
              <a:extLst>
                <a:ext uri="{FF2B5EF4-FFF2-40B4-BE49-F238E27FC236}">
                  <a16:creationId xmlns:a16="http://schemas.microsoft.com/office/drawing/2014/main" id="{B2833584-1ED4-C49E-5452-09CB9E878226}"/>
                </a:ext>
              </a:extLst>
            </p:cNvPr>
            <p:cNvSpPr txBox="1"/>
            <p:nvPr/>
          </p:nvSpPr>
          <p:spPr>
            <a:xfrm>
              <a:off x="720701" y="3284657"/>
              <a:ext cx="1523174"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Hadrian</a:t>
              </a:r>
            </a:p>
          </p:txBody>
        </p:sp>
      </p:grpSp>
      <p:grpSp>
        <p:nvGrpSpPr>
          <p:cNvPr id="36" name="Group 35">
            <a:extLst>
              <a:ext uri="{FF2B5EF4-FFF2-40B4-BE49-F238E27FC236}">
                <a16:creationId xmlns:a16="http://schemas.microsoft.com/office/drawing/2014/main" id="{5327C79F-F50A-9717-2057-9744901C1580}"/>
              </a:ext>
            </a:extLst>
          </p:cNvPr>
          <p:cNvGrpSpPr/>
          <p:nvPr/>
        </p:nvGrpSpPr>
        <p:grpSpPr>
          <a:xfrm>
            <a:off x="2478249" y="554934"/>
            <a:ext cx="2286000" cy="3091895"/>
            <a:chOff x="5390597" y="1175533"/>
            <a:chExt cx="2286000" cy="3091895"/>
          </a:xfrm>
        </p:grpSpPr>
        <p:pic>
          <p:nvPicPr>
            <p:cNvPr id="10" name="Picture 9">
              <a:extLst>
                <a:ext uri="{FF2B5EF4-FFF2-40B4-BE49-F238E27FC236}">
                  <a16:creationId xmlns:a16="http://schemas.microsoft.com/office/drawing/2014/main" id="{46188302-93BF-C2D0-C590-7C7E8A102E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390597" y="1175533"/>
              <a:ext cx="2286000" cy="2632046"/>
            </a:xfrm>
            <a:prstGeom prst="rect">
              <a:avLst/>
            </a:prstGeom>
          </p:spPr>
        </p:pic>
        <p:sp>
          <p:nvSpPr>
            <p:cNvPr id="33" name="TextBox 32">
              <a:extLst>
                <a:ext uri="{FF2B5EF4-FFF2-40B4-BE49-F238E27FC236}">
                  <a16:creationId xmlns:a16="http://schemas.microsoft.com/office/drawing/2014/main" id="{2230E154-D948-6F2A-86DE-3651C80E8552}"/>
                </a:ext>
              </a:extLst>
            </p:cNvPr>
            <p:cNvSpPr txBox="1"/>
            <p:nvPr/>
          </p:nvSpPr>
          <p:spPr>
            <a:xfrm>
              <a:off x="5941929" y="3744208"/>
              <a:ext cx="118333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Galba</a:t>
              </a:r>
            </a:p>
          </p:txBody>
        </p:sp>
      </p:grpSp>
      <p:grpSp>
        <p:nvGrpSpPr>
          <p:cNvPr id="35" name="Group 34">
            <a:extLst>
              <a:ext uri="{FF2B5EF4-FFF2-40B4-BE49-F238E27FC236}">
                <a16:creationId xmlns:a16="http://schemas.microsoft.com/office/drawing/2014/main" id="{1F259062-FA5F-201E-7ECB-8B1173F64B7E}"/>
              </a:ext>
            </a:extLst>
          </p:cNvPr>
          <p:cNvGrpSpPr/>
          <p:nvPr/>
        </p:nvGrpSpPr>
        <p:grpSpPr>
          <a:xfrm>
            <a:off x="2478415" y="3757525"/>
            <a:ext cx="2286000" cy="3085180"/>
            <a:chOff x="9511781" y="4005818"/>
            <a:chExt cx="2286000" cy="3085180"/>
          </a:xfrm>
        </p:grpSpPr>
        <p:pic>
          <p:nvPicPr>
            <p:cNvPr id="8" name="Picture 7">
              <a:extLst>
                <a:ext uri="{FF2B5EF4-FFF2-40B4-BE49-F238E27FC236}">
                  <a16:creationId xmlns:a16="http://schemas.microsoft.com/office/drawing/2014/main" id="{B1AF823C-EEF1-DC9D-D8B9-3B161301ADF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511781" y="4005818"/>
              <a:ext cx="2286000" cy="2632046"/>
            </a:xfrm>
            <a:prstGeom prst="rect">
              <a:avLst/>
            </a:prstGeom>
          </p:spPr>
        </p:pic>
        <p:sp>
          <p:nvSpPr>
            <p:cNvPr id="34" name="TextBox 33">
              <a:extLst>
                <a:ext uri="{FF2B5EF4-FFF2-40B4-BE49-F238E27FC236}">
                  <a16:creationId xmlns:a16="http://schemas.microsoft.com/office/drawing/2014/main" id="{C004BE89-95C3-01C0-86D8-1DF4A37B10EF}"/>
                </a:ext>
              </a:extLst>
            </p:cNvPr>
            <p:cNvSpPr txBox="1"/>
            <p:nvPr/>
          </p:nvSpPr>
          <p:spPr>
            <a:xfrm>
              <a:off x="9793808" y="6567778"/>
              <a:ext cx="1721946"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Domitian</a:t>
              </a:r>
            </a:p>
          </p:txBody>
        </p:sp>
      </p:grpSp>
      <p:sp>
        <p:nvSpPr>
          <p:cNvPr id="45" name="Slide Number Placeholder 1">
            <a:extLst>
              <a:ext uri="{FF2B5EF4-FFF2-40B4-BE49-F238E27FC236}">
                <a16:creationId xmlns:a16="http://schemas.microsoft.com/office/drawing/2014/main" id="{F3156C5F-23FF-580E-42AC-394037FD90E9}"/>
              </a:ext>
            </a:extLst>
          </p:cNvPr>
          <p:cNvSpPr>
            <a:spLocks noGrp="1"/>
          </p:cNvSpPr>
          <p:nvPr>
            <p:ph type="sldNum" sz="quarter" idx="10"/>
          </p:nvPr>
        </p:nvSpPr>
        <p:spPr>
          <a:xfrm>
            <a:off x="11427229" y="57640"/>
            <a:ext cx="741105" cy="365125"/>
          </a:xfrm>
        </p:spPr>
        <p:txBody>
          <a:bodyPr/>
          <a:lstStyle/>
          <a:p>
            <a:fld id="{074AB93A-AEF6-4B2B-8015-AB1375F19FCF}" type="slidenum">
              <a:rPr lang="en-US" smtClean="0"/>
              <a:pPr/>
              <a:t>36</a:t>
            </a:fld>
            <a:endParaRPr lang="en-US"/>
          </a:p>
        </p:txBody>
      </p:sp>
      <p:sp>
        <p:nvSpPr>
          <p:cNvPr id="46" name="Title 1">
            <a:extLst>
              <a:ext uri="{FF2B5EF4-FFF2-40B4-BE49-F238E27FC236}">
                <a16:creationId xmlns:a16="http://schemas.microsoft.com/office/drawing/2014/main" id="{4D29B128-3BFC-1404-BC02-56F84C376E5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“7 Kings + 1” - Busts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35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61047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22613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0522A35-CD1D-AB47-4BC1-A18950D94DB0}"/>
              </a:ext>
            </a:extLst>
          </p:cNvPr>
          <p:cNvSpPr/>
          <p:nvPr/>
        </p:nvSpPr>
        <p:spPr>
          <a:xfrm>
            <a:off x="-18638" y="5354859"/>
            <a:ext cx="12199266" cy="4417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E58E70-B5D4-1AF1-797B-E75464587F65}"/>
              </a:ext>
            </a:extLst>
          </p:cNvPr>
          <p:cNvSpPr/>
          <p:nvPr/>
        </p:nvSpPr>
        <p:spPr>
          <a:xfrm>
            <a:off x="-18638" y="4529976"/>
            <a:ext cx="12199266" cy="83111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8C4247-1E72-30FA-F7C2-A226D2E968E9}"/>
              </a:ext>
            </a:extLst>
          </p:cNvPr>
          <p:cNvSpPr/>
          <p:nvPr/>
        </p:nvSpPr>
        <p:spPr>
          <a:xfrm>
            <a:off x="-18638" y="5786016"/>
            <a:ext cx="12199266" cy="4461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551569-C1BA-666E-F95D-23579F500E88}"/>
              </a:ext>
            </a:extLst>
          </p:cNvPr>
          <p:cNvSpPr/>
          <p:nvPr/>
        </p:nvSpPr>
        <p:spPr>
          <a:xfrm>
            <a:off x="-18638" y="2410343"/>
            <a:ext cx="12199266" cy="4417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0F3EAE-062C-6F26-6640-1C023DD4CF72}"/>
              </a:ext>
            </a:extLst>
          </p:cNvPr>
          <p:cNvSpPr/>
          <p:nvPr/>
        </p:nvSpPr>
        <p:spPr>
          <a:xfrm>
            <a:off x="-18638" y="1968238"/>
            <a:ext cx="12199266" cy="4461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C42B3D-27D2-9642-C210-243CDD395378}"/>
              </a:ext>
            </a:extLst>
          </p:cNvPr>
          <p:cNvSpPr/>
          <p:nvPr/>
        </p:nvSpPr>
        <p:spPr>
          <a:xfrm>
            <a:off x="-18638" y="623959"/>
            <a:ext cx="12199266" cy="135895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7266"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Villain Characteristics  (1 / 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9D9FE77-8DD6-B9C2-DA44-A694B74A3AD1}"/>
              </a:ext>
            </a:extLst>
          </p:cNvPr>
          <p:cNvSpPr/>
          <p:nvPr/>
        </p:nvSpPr>
        <p:spPr>
          <a:xfrm>
            <a:off x="-18638" y="2830867"/>
            <a:ext cx="12199266" cy="4461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A7D114-BA7B-034D-BC24-3ACBDA1FD20A}"/>
              </a:ext>
            </a:extLst>
          </p:cNvPr>
          <p:cNvSpPr/>
          <p:nvPr/>
        </p:nvSpPr>
        <p:spPr>
          <a:xfrm>
            <a:off x="-18638" y="3272612"/>
            <a:ext cx="12199266" cy="125685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19372D-3C94-E53B-295E-BF904D6CC37F}"/>
              </a:ext>
            </a:extLst>
          </p:cNvPr>
          <p:cNvSpPr/>
          <p:nvPr/>
        </p:nvSpPr>
        <p:spPr>
          <a:xfrm>
            <a:off x="-18638" y="6232206"/>
            <a:ext cx="12199266" cy="4417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99DF9C-A33F-A752-BD05-D2F7067F3F6E}"/>
              </a:ext>
            </a:extLst>
          </p:cNvPr>
          <p:cNvSpPr txBox="1"/>
          <p:nvPr/>
        </p:nvSpPr>
        <p:spPr>
          <a:xfrm>
            <a:off x="164386" y="623959"/>
            <a:ext cx="11752560" cy="6124754"/>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Severe persecution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 saints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Imprisonment, starvation, disease, murder, beheading, limited or no buying and selling  (13:17) (16:6)</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Multiplicity of villains (not single villain)  (17, 18)</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Guilty:  Idolatry, murders, sorceries, fornications, thefts (9:20-21)</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Multiplicity of nations, peoples, languages  (11:18) (17:15)</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World mesmerized by villain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Who is like the villain?</a:t>
            </a:r>
            <a:r>
              <a:rPr lang="en-US" sz="2800" b="1" dirty="0">
                <a:latin typeface="Arial" panose="020B0604020202020204" pitchFamily="34" charset="0"/>
                <a:cs typeface="Arial" panose="020B0604020202020204" pitchFamily="34" charset="0"/>
              </a:rPr>
              <a:t>”  (13:4)</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Who can make war against villain?</a:t>
            </a:r>
            <a:r>
              <a:rPr lang="en-US" sz="2800" b="1" dirty="0">
                <a:latin typeface="Arial" panose="020B0604020202020204" pitchFamily="34" charset="0"/>
                <a:cs typeface="Arial" panose="020B0604020202020204" pitchFamily="34" charset="0"/>
              </a:rPr>
              <a:t>”  (13:4)</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Enforced worship of villain and image  (13:15)</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Refusal to worship brought death</a:t>
            </a:r>
          </a:p>
          <a:p>
            <a:pPr marL="365760" indent="-365760">
              <a:buFont typeface="Arial" panose="020B0604020202020204" pitchFamily="34" charset="0"/>
              <a:buChar char="•"/>
            </a:pPr>
            <a:r>
              <a:rPr lang="en-US" sz="2800" b="1" dirty="0">
                <a:latin typeface="Arial" panose="020B0604020202020204" pitchFamily="34" charset="0"/>
                <a:cs typeface="Arial" panose="020B0604020202020204" pitchFamily="34" charset="0"/>
              </a:rPr>
              <a:t>Number = “666”  (13:18)</a:t>
            </a:r>
          </a:p>
          <a:p>
            <a:pPr marL="365760" indent="-365760">
              <a:buFont typeface="Arial" panose="020B0604020202020204" pitchFamily="34" charset="0"/>
              <a:buChar char="•"/>
            </a:pPr>
            <a:r>
              <a:rPr lang="en-US" sz="2800" b="1" dirty="0">
                <a:latin typeface="Arial" panose="020B0604020202020204" pitchFamily="34" charset="0"/>
                <a:cs typeface="Arial" panose="020B0604020202020204" pitchFamily="34" charset="0"/>
              </a:rPr>
              <a:t>Blasphemed existence of God  (16:9)</a:t>
            </a:r>
          </a:p>
          <a:p>
            <a:pPr marL="365760" indent="-365760">
              <a:buFont typeface="Arial" panose="020B0604020202020204" pitchFamily="34" charset="0"/>
              <a:buChar char="•"/>
            </a:pPr>
            <a:r>
              <a:rPr lang="en-US" sz="2800" b="1" dirty="0">
                <a:latin typeface="Arial" panose="020B0604020202020204" pitchFamily="34" charset="0"/>
                <a:cs typeface="Arial" panose="020B0604020202020204" pitchFamily="34" charset="0"/>
              </a:rPr>
              <a:t>Teamed with many kings of the earth  (16:12)</a:t>
            </a:r>
          </a:p>
        </p:txBody>
      </p:sp>
    </p:spTree>
    <p:extLst>
      <p:ext uri="{BB962C8B-B14F-4D97-AF65-F5344CB8AC3E}">
        <p14:creationId xmlns:p14="http://schemas.microsoft.com/office/powerpoint/2010/main" val="400720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68BB49-4B4A-C867-BF70-7CE350E5D4E4}"/>
              </a:ext>
            </a:extLst>
          </p:cNvPr>
          <p:cNvSpPr/>
          <p:nvPr/>
        </p:nvSpPr>
        <p:spPr>
          <a:xfrm>
            <a:off x="-18638" y="2773236"/>
            <a:ext cx="12199266" cy="88968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6B2B4A-3EFC-A975-9470-2AE77ACD440C}"/>
              </a:ext>
            </a:extLst>
          </p:cNvPr>
          <p:cNvSpPr/>
          <p:nvPr/>
        </p:nvSpPr>
        <p:spPr>
          <a:xfrm>
            <a:off x="-18638" y="3649230"/>
            <a:ext cx="12199266" cy="4461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F611D3-525E-79FB-641C-C8AF8F810444}"/>
              </a:ext>
            </a:extLst>
          </p:cNvPr>
          <p:cNvSpPr/>
          <p:nvPr/>
        </p:nvSpPr>
        <p:spPr>
          <a:xfrm>
            <a:off x="-18638" y="4068673"/>
            <a:ext cx="12199266" cy="83111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0B0331-EBEF-9E66-6481-ECF064103FF8}"/>
              </a:ext>
            </a:extLst>
          </p:cNvPr>
          <p:cNvSpPr/>
          <p:nvPr/>
        </p:nvSpPr>
        <p:spPr>
          <a:xfrm>
            <a:off x="-18638" y="4891839"/>
            <a:ext cx="12199266" cy="45923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86A090-DB10-01DE-40A2-EC4CC77313D8}"/>
              </a:ext>
            </a:extLst>
          </p:cNvPr>
          <p:cNvSpPr/>
          <p:nvPr/>
        </p:nvSpPr>
        <p:spPr>
          <a:xfrm>
            <a:off x="-18638" y="1064828"/>
            <a:ext cx="12199266" cy="4461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86B890-DE1B-9797-DD98-037A85535927}"/>
              </a:ext>
            </a:extLst>
          </p:cNvPr>
          <p:cNvSpPr/>
          <p:nvPr/>
        </p:nvSpPr>
        <p:spPr>
          <a:xfrm>
            <a:off x="-18638" y="623959"/>
            <a:ext cx="12199266" cy="44619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E91305-233B-A471-E492-370573F6DB55}"/>
              </a:ext>
            </a:extLst>
          </p:cNvPr>
          <p:cNvSpPr/>
          <p:nvPr/>
        </p:nvSpPr>
        <p:spPr>
          <a:xfrm>
            <a:off x="-18638" y="1948710"/>
            <a:ext cx="12199266" cy="82489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77E060-FBC0-B78C-E8EC-C6F0974F0DD2}"/>
              </a:ext>
            </a:extLst>
          </p:cNvPr>
          <p:cNvSpPr/>
          <p:nvPr/>
        </p:nvSpPr>
        <p:spPr>
          <a:xfrm>
            <a:off x="-18638" y="5328076"/>
            <a:ext cx="12199266" cy="4417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962BCE-4762-0FB2-2BFF-E88B0BA44E77}"/>
              </a:ext>
            </a:extLst>
          </p:cNvPr>
          <p:cNvSpPr/>
          <p:nvPr/>
        </p:nvSpPr>
        <p:spPr>
          <a:xfrm>
            <a:off x="-18638" y="1506927"/>
            <a:ext cx="12199266" cy="4417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39</a:t>
            </a:fld>
            <a:endParaRPr lang="en-US"/>
          </a:p>
        </p:txBody>
      </p:sp>
      <p:sp>
        <p:nvSpPr>
          <p:cNvPr id="4" name="TextBox 3">
            <a:extLst>
              <a:ext uri="{FF2B5EF4-FFF2-40B4-BE49-F238E27FC236}">
                <a16:creationId xmlns:a16="http://schemas.microsoft.com/office/drawing/2014/main" id="{013F8B4D-B91C-AAD7-427A-014BACB3CD92}"/>
              </a:ext>
            </a:extLst>
          </p:cNvPr>
          <p:cNvSpPr txBox="1"/>
          <p:nvPr/>
        </p:nvSpPr>
        <p:spPr>
          <a:xfrm>
            <a:off x="751542" y="582729"/>
            <a:ext cx="10681330" cy="5262979"/>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Villain city built on “7 mountains/hills”  (17:9)</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8 of its first century kings judged for persecution  (17:10-11)</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Eventually destroyed by 10 kings  (17:16)</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“Sits on many waters” (worldwide power)  (17:15)</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Over many people, nations, tongues</a:t>
            </a:r>
          </a:p>
          <a:p>
            <a:pPr marL="342900" marR="0" lvl="0" indent="-342900">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Many nations submissive  (17:13)</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Gave extraordinary power and wealth to villain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Reigned over kings of the earth  (17:18)</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Vast trade network  (18:12)</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Great wealth/power to trade partners  (18:9)</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“Woman” is that “Great City”  (17:18)</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“Great city”  (Ch. 18)</a:t>
            </a:r>
          </a:p>
        </p:txBody>
      </p:sp>
      <p:sp>
        <p:nvSpPr>
          <p:cNvPr id="16" name="Title 1">
            <a:extLst>
              <a:ext uri="{FF2B5EF4-FFF2-40B4-BE49-F238E27FC236}">
                <a16:creationId xmlns:a16="http://schemas.microsoft.com/office/drawing/2014/main" id="{C8AEC849-225B-66F2-22CF-A6ECE22EC340}"/>
              </a:ext>
            </a:extLst>
          </p:cNvPr>
          <p:cNvSpPr txBox="1">
            <a:spLocks/>
          </p:cNvSpPr>
          <p:nvPr/>
        </p:nvSpPr>
        <p:spPr>
          <a:xfrm>
            <a:off x="-7266"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Villain Characteristics  (2 / 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17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6691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423521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7266"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Villain Characteristics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99DF9C-A33F-A752-BD05-D2F7067F3F6E}"/>
              </a:ext>
            </a:extLst>
          </p:cNvPr>
          <p:cNvSpPr txBox="1"/>
          <p:nvPr/>
        </p:nvSpPr>
        <p:spPr>
          <a:xfrm>
            <a:off x="48640" y="619156"/>
            <a:ext cx="11001983" cy="4093428"/>
          </a:xfrm>
          <a:prstGeom prst="rect">
            <a:avLst/>
          </a:prstGeom>
          <a:solidFill>
            <a:schemeClr val="accent2">
              <a:lumMod val="40000"/>
              <a:lumOff val="60000"/>
            </a:schemeClr>
          </a:solidFill>
          <a:ln>
            <a:solidFill>
              <a:schemeClr val="tx1"/>
            </a:solidFill>
          </a:ln>
        </p:spPr>
        <p:txBody>
          <a:bodyPr wrap="square" rtlCol="0">
            <a:spAutoFit/>
          </a:bodyPr>
          <a:lstStyle/>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Severe persecution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century saints</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Imprisonment, starvation, disease, murder, beheading, limited buying and selling  </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Multiplicity of villains (not single villain)</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Guilty:  Idolatry, murders, sorceries, fornications, thefts</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Multiplicity of nations, peoples, languages </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World mesmerized by villain</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a:t>
            </a:r>
            <a:r>
              <a:rPr lang="en-US" sz="2000" b="1" dirty="0">
                <a:solidFill>
                  <a:srgbClr val="C00000"/>
                </a:solidFill>
                <a:latin typeface="Arial" panose="020B0604020202020204" pitchFamily="34" charset="0"/>
                <a:cs typeface="Arial" panose="020B0604020202020204" pitchFamily="34" charset="0"/>
              </a:rPr>
              <a:t>Who is like the villain?</a:t>
            </a:r>
            <a:r>
              <a:rPr lang="en-US" sz="2000" b="1" dirty="0">
                <a:latin typeface="Arial" panose="020B0604020202020204" pitchFamily="34" charset="0"/>
                <a:cs typeface="Arial" panose="020B0604020202020204" pitchFamily="34" charset="0"/>
              </a:rPr>
              <a:t>” </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a:t>
            </a:r>
            <a:r>
              <a:rPr lang="en-US" sz="2000" b="1" dirty="0">
                <a:solidFill>
                  <a:srgbClr val="C00000"/>
                </a:solidFill>
                <a:latin typeface="Arial" panose="020B0604020202020204" pitchFamily="34" charset="0"/>
                <a:cs typeface="Arial" panose="020B0604020202020204" pitchFamily="34" charset="0"/>
              </a:rPr>
              <a:t>Who can make war against villain?</a:t>
            </a:r>
            <a:r>
              <a:rPr lang="en-US" sz="2000" b="1" dirty="0">
                <a:latin typeface="Arial" panose="020B0604020202020204" pitchFamily="34" charset="0"/>
                <a:cs typeface="Arial" panose="020B0604020202020204" pitchFamily="34" charset="0"/>
              </a:rPr>
              <a:t>” </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Enforced worship of villain and image </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Refusal to worship brought death</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Number = “666”  </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Blasphemed existence of God </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Teamed with many kings of the earth </a:t>
            </a:r>
          </a:p>
        </p:txBody>
      </p:sp>
      <p:sp>
        <p:nvSpPr>
          <p:cNvPr id="7" name="TextBox 6">
            <a:extLst>
              <a:ext uri="{FF2B5EF4-FFF2-40B4-BE49-F238E27FC236}">
                <a16:creationId xmlns:a16="http://schemas.microsoft.com/office/drawing/2014/main" id="{0DEF4B65-E825-2E73-3B38-03BC8F6CA50C}"/>
              </a:ext>
            </a:extLst>
          </p:cNvPr>
          <p:cNvSpPr txBox="1"/>
          <p:nvPr/>
        </p:nvSpPr>
        <p:spPr>
          <a:xfrm>
            <a:off x="5746205" y="2907286"/>
            <a:ext cx="6324850" cy="3785652"/>
          </a:xfrm>
          <a:prstGeom prst="rect">
            <a:avLst/>
          </a:prstGeom>
          <a:solidFill>
            <a:schemeClr val="accent6">
              <a:lumMod val="40000"/>
              <a:lumOff val="60000"/>
            </a:schemeClr>
          </a:solidFill>
          <a:ln>
            <a:solidFill>
              <a:schemeClr val="tx1"/>
            </a:solidFill>
          </a:ln>
        </p:spPr>
        <p:txBody>
          <a:bodyPr wrap="square" rtlCol="0">
            <a:spAutoFit/>
          </a:bodyPr>
          <a:lstStyle/>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Villain city built on “7 mountains/hills”</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8 of its first century kings judged for persecution</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Eventually destroyed by 10 kings</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“Sits on many waters” (worldwide power)</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Over many people, nations, tongues</a:t>
            </a:r>
          </a:p>
          <a:p>
            <a:pPr marL="182880" marR="0" lvl="0" indent="-182880">
              <a:spcBef>
                <a:spcPts val="0"/>
              </a:spcBef>
              <a:spcAft>
                <a:spcPts val="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Many nations submissive</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Gave extraordinary power and wealth to villain</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Reigned over kings of the earth</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Vast trade network</a:t>
            </a:r>
          </a:p>
          <a:p>
            <a:pPr lvl="1" indent="-274320">
              <a:buFont typeface="Courier New" panose="02070309020205020404" pitchFamily="49" charset="0"/>
              <a:buChar char="o"/>
            </a:pPr>
            <a:r>
              <a:rPr lang="en-US" sz="2000" b="1" dirty="0">
                <a:latin typeface="Arial" panose="020B0604020202020204" pitchFamily="34" charset="0"/>
                <a:cs typeface="Arial" panose="020B0604020202020204" pitchFamily="34" charset="0"/>
              </a:rPr>
              <a:t>Great wealth/power to trade partners</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“Woman” is that “Great City”</a:t>
            </a:r>
          </a:p>
          <a:p>
            <a:pPr marL="18288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“Great city”</a:t>
            </a:r>
          </a:p>
        </p:txBody>
      </p:sp>
      <p:sp>
        <p:nvSpPr>
          <p:cNvPr id="15" name="TextBox 14">
            <a:extLst>
              <a:ext uri="{FF2B5EF4-FFF2-40B4-BE49-F238E27FC236}">
                <a16:creationId xmlns:a16="http://schemas.microsoft.com/office/drawing/2014/main" id="{ECC55A81-F7DE-A880-4A23-84CF6F77A4CD}"/>
              </a:ext>
            </a:extLst>
          </p:cNvPr>
          <p:cNvSpPr txBox="1"/>
          <p:nvPr/>
        </p:nvSpPr>
        <p:spPr>
          <a:xfrm>
            <a:off x="718743" y="5379595"/>
            <a:ext cx="4357359" cy="646331"/>
          </a:xfrm>
          <a:prstGeom prst="rect">
            <a:avLst/>
          </a:prstGeom>
          <a:solidFill>
            <a:srgbClr val="FFFF00"/>
          </a:solid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11497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Villain - Does it “add up”?</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61DAA5-FE39-5114-AC90-B1A8D54D15AD}"/>
              </a:ext>
            </a:extLst>
          </p:cNvPr>
          <p:cNvSpPr>
            <a:spLocks noChangeArrowheads="1"/>
          </p:cNvSpPr>
          <p:nvPr/>
        </p:nvSpPr>
        <p:spPr bwMode="auto">
          <a:xfrm>
            <a:off x="1552647" y="613506"/>
            <a:ext cx="9004473" cy="6124754"/>
          </a:xfrm>
          <a:prstGeom prst="rect">
            <a:avLst/>
          </a:prstGeom>
          <a:noFill/>
          <a:ln w="9525">
            <a:noFill/>
            <a:miter lim="800000"/>
            <a:headEnd/>
            <a:tailEnd/>
          </a:ln>
        </p:spPr>
        <p:txBody>
          <a:bodyPr wrap="square">
            <a:spAutoFit/>
          </a:bodyPr>
          <a:lstStyle/>
          <a:p>
            <a:pPr algn="ctr"/>
            <a:r>
              <a:rPr lang="en-US" altLang="en-US" sz="2800" b="1" u="sng" dirty="0">
                <a:solidFill>
                  <a:srgbClr val="C00000"/>
                </a:solidFill>
                <a:latin typeface="Arial" panose="020B0604020202020204" pitchFamily="34" charset="0"/>
                <a:cs typeface="Arial" panose="020B0604020202020204" pitchFamily="34" charset="0"/>
              </a:rPr>
              <a:t>Villain = Rome</a:t>
            </a:r>
          </a:p>
          <a:p>
            <a:pPr algn="ctr"/>
            <a:r>
              <a:rPr lang="en-US" altLang="en-US" sz="2800" b="1" u="sng" dirty="0">
                <a:solidFill>
                  <a:srgbClr val="C00000"/>
                </a:solidFill>
                <a:latin typeface="Arial" panose="020B0604020202020204" pitchFamily="34" charset="0"/>
                <a:cs typeface="Arial" panose="020B0604020202020204" pitchFamily="34" charset="0"/>
              </a:rPr>
              <a:t>Tribulation = Persecution 1</a:t>
            </a:r>
            <a:r>
              <a:rPr lang="en-US" altLang="en-US" sz="2800" b="1" u="sng" baseline="30000" dirty="0">
                <a:solidFill>
                  <a:srgbClr val="C00000"/>
                </a:solidFill>
                <a:latin typeface="Arial" panose="020B0604020202020204" pitchFamily="34" charset="0"/>
                <a:cs typeface="Arial" panose="020B0604020202020204" pitchFamily="34" charset="0"/>
              </a:rPr>
              <a:t>st</a:t>
            </a:r>
            <a:r>
              <a:rPr lang="en-US" altLang="en-US" sz="2800" b="1" u="sng" dirty="0">
                <a:solidFill>
                  <a:srgbClr val="C00000"/>
                </a:solidFill>
                <a:latin typeface="Arial" panose="020B0604020202020204" pitchFamily="34" charset="0"/>
                <a:cs typeface="Arial" panose="020B0604020202020204" pitchFamily="34" charset="0"/>
              </a:rPr>
              <a:t> Century Saints</a:t>
            </a:r>
          </a:p>
          <a:p>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solidFill>
                  <a:srgbClr val="C00000"/>
                </a:solidFill>
                <a:latin typeface="Arial" panose="020B0604020202020204" pitchFamily="34" charset="0"/>
                <a:cs typeface="Arial" panose="020B0604020202020204" pitchFamily="34" charset="0"/>
              </a:rPr>
              <a:t>Rev 18</a:t>
            </a:r>
            <a:r>
              <a:rPr lang="en-US" altLang="en-US" sz="2800" b="1" dirty="0">
                <a:latin typeface="Arial" panose="020B0604020202020204" pitchFamily="34" charset="0"/>
                <a:cs typeface="Arial" panose="020B0604020202020204" pitchFamily="34" charset="0"/>
              </a:rPr>
              <a:t> - Aligns perfect with history</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Vast trade network (trade route charts prove)</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Matches merchandise list</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latin typeface="Arial" panose="020B0604020202020204" pitchFamily="34" charset="0"/>
                <a:cs typeface="Arial" panose="020B0604020202020204" pitchFamily="34" charset="0"/>
              </a:rPr>
              <a:t>Rev 17</a:t>
            </a:r>
            <a:r>
              <a:rPr lang="en-US" altLang="en-US" sz="2800" b="1" dirty="0">
                <a:latin typeface="Arial" panose="020B0604020202020204" pitchFamily="34" charset="0"/>
                <a:cs typeface="Arial" panose="020B0604020202020204" pitchFamily="34" charset="0"/>
              </a:rPr>
              <a:t> - Aligns perfect with history</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7 Kings + 1 </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10 Kings</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Villain characteristics</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“Great City” built on 7 mountains (nickname)</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Vast trade network</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“Sits on many waters and nations”</a:t>
            </a:r>
          </a:p>
        </p:txBody>
      </p:sp>
    </p:spTree>
    <p:extLst>
      <p:ext uri="{BB962C8B-B14F-4D97-AF65-F5344CB8AC3E}">
        <p14:creationId xmlns:p14="http://schemas.microsoft.com/office/powerpoint/2010/main" val="19073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Villain - Does it “add up”?</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61DAA5-FE39-5114-AC90-B1A8D54D15AD}"/>
              </a:ext>
            </a:extLst>
          </p:cNvPr>
          <p:cNvSpPr>
            <a:spLocks noChangeArrowheads="1"/>
          </p:cNvSpPr>
          <p:nvPr/>
        </p:nvSpPr>
        <p:spPr bwMode="auto">
          <a:xfrm>
            <a:off x="1033911" y="613506"/>
            <a:ext cx="10041945" cy="6124754"/>
          </a:xfrm>
          <a:prstGeom prst="rect">
            <a:avLst/>
          </a:prstGeom>
          <a:noFill/>
          <a:ln w="9525">
            <a:noFill/>
            <a:miter lim="800000"/>
            <a:headEnd/>
            <a:tailEnd/>
          </a:ln>
        </p:spPr>
        <p:txBody>
          <a:bodyPr wrap="square">
            <a:spAutoFit/>
          </a:bodyPr>
          <a:lstStyle/>
          <a:p>
            <a:pPr algn="ctr"/>
            <a:r>
              <a:rPr lang="en-US" altLang="en-US" sz="2800" b="1" u="sng" dirty="0">
                <a:solidFill>
                  <a:srgbClr val="C00000"/>
                </a:solidFill>
                <a:latin typeface="Arial" panose="020B0604020202020204" pitchFamily="34" charset="0"/>
                <a:cs typeface="Arial" panose="020B0604020202020204" pitchFamily="34" charset="0"/>
              </a:rPr>
              <a:t>Villain = Rome</a:t>
            </a:r>
          </a:p>
          <a:p>
            <a:pPr algn="ctr"/>
            <a:r>
              <a:rPr lang="en-US" altLang="en-US" sz="2800" b="1" u="sng" dirty="0">
                <a:solidFill>
                  <a:srgbClr val="C00000"/>
                </a:solidFill>
                <a:latin typeface="Arial" panose="020B0604020202020204" pitchFamily="34" charset="0"/>
                <a:cs typeface="Arial" panose="020B0604020202020204" pitchFamily="34" charset="0"/>
              </a:rPr>
              <a:t>Tribulation = Persecution 1</a:t>
            </a:r>
            <a:r>
              <a:rPr lang="en-US" altLang="en-US" sz="2800" b="1" u="sng" baseline="30000" dirty="0">
                <a:solidFill>
                  <a:srgbClr val="C00000"/>
                </a:solidFill>
                <a:latin typeface="Arial" panose="020B0604020202020204" pitchFamily="34" charset="0"/>
                <a:cs typeface="Arial" panose="020B0604020202020204" pitchFamily="34" charset="0"/>
              </a:rPr>
              <a:t>st</a:t>
            </a:r>
            <a:r>
              <a:rPr lang="en-US" altLang="en-US" sz="2800" b="1" u="sng" dirty="0">
                <a:solidFill>
                  <a:srgbClr val="C00000"/>
                </a:solidFill>
                <a:latin typeface="Arial" panose="020B0604020202020204" pitchFamily="34" charset="0"/>
                <a:cs typeface="Arial" panose="020B0604020202020204" pitchFamily="34" charset="0"/>
              </a:rPr>
              <a:t> Century Saints</a:t>
            </a:r>
          </a:p>
          <a:p>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latin typeface="Arial" panose="020B0604020202020204" pitchFamily="34" charset="0"/>
                <a:cs typeface="Arial" panose="020B0604020202020204" pitchFamily="34" charset="0"/>
              </a:rPr>
              <a:t>Rev 13</a:t>
            </a:r>
            <a:r>
              <a:rPr lang="en-US" altLang="en-US" sz="2800" b="1" dirty="0">
                <a:latin typeface="Arial" panose="020B0604020202020204" pitchFamily="34" charset="0"/>
                <a:cs typeface="Arial" panose="020B0604020202020204" pitchFamily="34" charset="0"/>
              </a:rPr>
              <a:t> - Aligns perfect with history</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Boycott on saint’s buying and selling</a:t>
            </a:r>
          </a:p>
          <a:p>
            <a:pPr marL="914400" lvl="1" indent="-457200">
              <a:buFont typeface="Courier New" panose="02070309020205020404" pitchFamily="49" charset="0"/>
              <a:buChar char="o"/>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latin typeface="Arial" panose="020B0604020202020204" pitchFamily="34" charset="0"/>
                <a:cs typeface="Arial" panose="020B0604020202020204" pitchFamily="34" charset="0"/>
              </a:rPr>
              <a:t>Rev 10</a:t>
            </a:r>
            <a:r>
              <a:rPr lang="en-US" altLang="en-US" sz="2800" b="1" dirty="0">
                <a:latin typeface="Arial" panose="020B0604020202020204" pitchFamily="34" charset="0"/>
                <a:cs typeface="Arial" panose="020B0604020202020204" pitchFamily="34" charset="0"/>
              </a:rPr>
              <a:t> - Aligns perfect with history</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John told to continue ministry after Patmos</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Eusebius confirms John did</a:t>
            </a:r>
          </a:p>
          <a:p>
            <a:pPr marL="914400" lvl="1" indent="-457200">
              <a:buFont typeface="Courier New" panose="02070309020205020404" pitchFamily="49" charset="0"/>
              <a:buChar char="o"/>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latin typeface="Arial" panose="020B0604020202020204" pitchFamily="34" charset="0"/>
                <a:cs typeface="Arial" panose="020B0604020202020204" pitchFamily="34" charset="0"/>
              </a:rPr>
              <a:t>Rev 6</a:t>
            </a:r>
            <a:r>
              <a:rPr lang="en-US" altLang="en-US" sz="2800" b="1" dirty="0">
                <a:latin typeface="Arial" panose="020B0604020202020204" pitchFamily="34" charset="0"/>
                <a:cs typeface="Arial" panose="020B0604020202020204" pitchFamily="34" charset="0"/>
              </a:rPr>
              <a:t> - Aligns perfect with history</a:t>
            </a:r>
          </a:p>
          <a:p>
            <a:pPr marL="914400" lvl="1" indent="-457200">
              <a:buFont typeface="Courier New" panose="02070309020205020404" pitchFamily="49" charset="0"/>
              <a:buChar char="o"/>
            </a:pPr>
            <a:r>
              <a:rPr lang="en-US" altLang="en-US" sz="2800" b="1" dirty="0">
                <a:latin typeface="Arial" panose="020B0604020202020204" pitchFamily="34" charset="0"/>
                <a:cs typeface="Arial" panose="020B0604020202020204" pitchFamily="34" charset="0"/>
              </a:rPr>
              <a:t>4 Horsemen symbolism = saints’ situation</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u="sng" dirty="0">
                <a:latin typeface="Arial" panose="020B0604020202020204" pitchFamily="34" charset="0"/>
                <a:cs typeface="Arial" panose="020B0604020202020204" pitchFamily="34" charset="0"/>
              </a:rPr>
              <a:t>Revelation</a:t>
            </a:r>
            <a:r>
              <a:rPr lang="en-US" altLang="en-US" sz="2800" b="1" dirty="0">
                <a:latin typeface="Arial" panose="020B0604020202020204" pitchFamily="34" charset="0"/>
                <a:cs typeface="Arial" panose="020B0604020202020204" pitchFamily="34" charset="0"/>
              </a:rPr>
              <a:t> – Characteristics of villain align with history</a:t>
            </a:r>
          </a:p>
        </p:txBody>
      </p:sp>
    </p:spTree>
    <p:extLst>
      <p:ext uri="{BB962C8B-B14F-4D97-AF65-F5344CB8AC3E}">
        <p14:creationId xmlns:p14="http://schemas.microsoft.com/office/powerpoint/2010/main" val="40820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17:6  -  Miscellaneous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196941-E8BF-5064-961B-4E8CE895FE1A}"/>
              </a:ext>
            </a:extLst>
          </p:cNvPr>
          <p:cNvSpPr txBox="1"/>
          <p:nvPr/>
        </p:nvSpPr>
        <p:spPr>
          <a:xfrm>
            <a:off x="0" y="624172"/>
            <a:ext cx="12192000"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17:6</a:t>
            </a:r>
          </a:p>
          <a:p>
            <a:pPr algn="just"/>
            <a:r>
              <a:rPr lang="en-US" sz="2800" b="1" baseline="30000" dirty="0">
                <a:solidFill>
                  <a:srgbClr val="C00000"/>
                </a:solidFill>
                <a:latin typeface="Arial" panose="020B0604020202020204" pitchFamily="34" charset="0"/>
                <a:cs typeface="Arial" panose="020B0604020202020204" pitchFamily="34" charset="0"/>
              </a:rPr>
              <a:t>6</a:t>
            </a:r>
            <a:r>
              <a:rPr lang="en-US" sz="2800" b="1"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saw the woman drunken with the blood of the saints, and with the blood of the </a:t>
            </a:r>
            <a:r>
              <a:rPr lang="en-US" sz="2800" b="1" i="1" u="sng" dirty="0">
                <a:solidFill>
                  <a:srgbClr val="C00000"/>
                </a:solidFill>
                <a:latin typeface="Arial" panose="020B0604020202020204" pitchFamily="34" charset="0"/>
                <a:cs typeface="Arial" panose="020B0604020202020204" pitchFamily="34" charset="0"/>
              </a:rPr>
              <a:t>martyrs</a:t>
            </a:r>
            <a:r>
              <a:rPr lang="en-US" sz="2800" b="1" i="1" dirty="0">
                <a:latin typeface="Arial" panose="020B0604020202020204" pitchFamily="34" charset="0"/>
                <a:cs typeface="Arial" panose="020B0604020202020204" pitchFamily="34" charset="0"/>
              </a:rPr>
              <a:t> of Jesus: and when I saw her, I wondered with great admiration.</a:t>
            </a:r>
          </a:p>
        </p:txBody>
      </p:sp>
      <p:sp>
        <p:nvSpPr>
          <p:cNvPr id="5" name="TextBox 4">
            <a:extLst>
              <a:ext uri="{FF2B5EF4-FFF2-40B4-BE49-F238E27FC236}">
                <a16:creationId xmlns:a16="http://schemas.microsoft.com/office/drawing/2014/main" id="{5D1A79ED-F2EE-7663-D110-7243211868DF}"/>
              </a:ext>
            </a:extLst>
          </p:cNvPr>
          <p:cNvSpPr txBox="1"/>
          <p:nvPr/>
        </p:nvSpPr>
        <p:spPr>
          <a:xfrm>
            <a:off x="2088514" y="3019980"/>
            <a:ext cx="7932739" cy="3108543"/>
          </a:xfrm>
          <a:prstGeom prst="rect">
            <a:avLst/>
          </a:prstGeom>
          <a:noFill/>
        </p:spPr>
        <p:txBody>
          <a:bodyPr wrap="square">
            <a:spAutoFit/>
          </a:bodyPr>
          <a:lstStyle/>
          <a:p>
            <a:pPr marL="214313" indent="-214313" algn="ctr">
              <a:defRPr/>
            </a:pPr>
            <a:r>
              <a:rPr lang="en-US" sz="2800" b="1" dirty="0">
                <a:solidFill>
                  <a:srgbClr val="C00000"/>
                </a:solidFill>
                <a:latin typeface="Arial" panose="020B0604020202020204" pitchFamily="34" charset="0"/>
                <a:cs typeface="Arial" panose="020B0604020202020204" pitchFamily="34" charset="0"/>
              </a:rPr>
              <a:t>Martyr</a:t>
            </a:r>
            <a:endParaRPr lang="en-US" sz="2800" b="1" dirty="0">
              <a:latin typeface="Arial" panose="020B0604020202020204" pitchFamily="34" charset="0"/>
              <a:cs typeface="Arial" panose="020B0604020202020204" pitchFamily="34" charset="0"/>
            </a:endParaRPr>
          </a:p>
          <a:p>
            <a:pPr algn="ctr"/>
            <a:r>
              <a:rPr lang="el-GR" sz="2800" b="1" dirty="0">
                <a:solidFill>
                  <a:srgbClr val="C00000"/>
                </a:solidFill>
                <a:latin typeface="Arial" panose="020B0604020202020204" pitchFamily="34" charset="0"/>
                <a:cs typeface="Arial" panose="020B0604020202020204" pitchFamily="34" charset="0"/>
              </a:rPr>
              <a:t>μαρτύρων</a:t>
            </a:r>
            <a:r>
              <a:rPr lang="el-GR" sz="2800" b="1" dirty="0">
                <a:solidFill>
                  <a:srgbClr val="552200"/>
                </a:solidFill>
                <a:latin typeface="Arial" panose="020B0604020202020204" pitchFamily="34" charset="0"/>
                <a:cs typeface="Arial" panose="020B0604020202020204" pitchFamily="34" charset="0"/>
              </a:rPr>
              <a:t> </a:t>
            </a:r>
            <a:r>
              <a:rPr lang="el-GR" sz="28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martyrōn) – Ref #3144</a:t>
            </a:r>
          </a:p>
          <a:p>
            <a:pPr algn="ctr"/>
            <a:r>
              <a:rPr lang="en-US" sz="2800" b="1" dirty="0">
                <a:latin typeface="Arial" panose="020B0604020202020204" pitchFamily="34" charset="0"/>
                <a:cs typeface="Arial" panose="020B0604020202020204" pitchFamily="34" charset="0"/>
              </a:rPr>
              <a:t>9x in NT</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Ear or eye witness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Someone who gives evidence or testimony</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necessitate a death</a:t>
            </a:r>
          </a:p>
        </p:txBody>
      </p:sp>
    </p:spTree>
    <p:extLst>
      <p:ext uri="{BB962C8B-B14F-4D97-AF65-F5344CB8AC3E}">
        <p14:creationId xmlns:p14="http://schemas.microsoft.com/office/powerpoint/2010/main" val="39797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17:6  -  Miscellaneous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3CC80C-F159-81DD-E25C-A03F6A55C9C7}"/>
              </a:ext>
            </a:extLst>
          </p:cNvPr>
          <p:cNvSpPr txBox="1"/>
          <p:nvPr/>
        </p:nvSpPr>
        <p:spPr>
          <a:xfrm>
            <a:off x="1426375" y="3019980"/>
            <a:ext cx="9257016" cy="2677656"/>
          </a:xfrm>
          <a:prstGeom prst="rect">
            <a:avLst/>
          </a:prstGeom>
          <a:noFill/>
        </p:spPr>
        <p:txBody>
          <a:bodyPr wrap="square">
            <a:spAutoFit/>
          </a:bodyPr>
          <a:lstStyle/>
          <a:p>
            <a:pPr marL="214313" indent="-214313" algn="ctr">
              <a:defRPr/>
            </a:pPr>
            <a:r>
              <a:rPr lang="en-US" sz="2800" b="1" dirty="0">
                <a:solidFill>
                  <a:srgbClr val="C00000"/>
                </a:solidFill>
                <a:latin typeface="Arial" panose="020B0604020202020204" pitchFamily="34" charset="0"/>
                <a:cs typeface="Arial" pitchFamily="34" charset="0"/>
              </a:rPr>
              <a:t>Admiration</a:t>
            </a:r>
            <a:endParaRPr lang="en-US" sz="2800" b="1" dirty="0">
              <a:latin typeface="Arial" panose="020B0604020202020204" pitchFamily="34" charset="0"/>
              <a:cs typeface="Arial" pitchFamily="34" charset="0"/>
            </a:endParaRPr>
          </a:p>
          <a:p>
            <a:pPr marL="214313" indent="-214313" algn="ctr">
              <a:defRPr/>
            </a:pPr>
            <a:r>
              <a:rPr lang="en-US" sz="2800" b="1" dirty="0">
                <a:solidFill>
                  <a:srgbClr val="C00000"/>
                </a:solidFill>
                <a:latin typeface="Arial" panose="020B0604020202020204" pitchFamily="34" charset="0"/>
                <a:cs typeface="Arial" pitchFamily="34" charset="0"/>
              </a:rPr>
              <a:t>θα</a:t>
            </a:r>
            <a:r>
              <a:rPr lang="en-US" sz="2800" b="1" dirty="0" err="1">
                <a:solidFill>
                  <a:srgbClr val="C00000"/>
                </a:solidFill>
                <a:latin typeface="Arial" panose="020B0604020202020204" pitchFamily="34" charset="0"/>
                <a:cs typeface="Arial" pitchFamily="34" charset="0"/>
              </a:rPr>
              <a:t>ῦμ</a:t>
            </a:r>
            <a:r>
              <a:rPr lang="en-US" sz="2800" b="1" dirty="0">
                <a:solidFill>
                  <a:srgbClr val="C00000"/>
                </a:solidFill>
                <a:latin typeface="Arial" panose="020B0604020202020204" pitchFamily="34" charset="0"/>
                <a:cs typeface="Arial" pitchFamily="34" charset="0"/>
              </a:rPr>
              <a:t>α </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rPr>
              <a:t>thauma) - Ref #2295</a:t>
            </a:r>
            <a:endParaRPr lang="en-US" sz="2800" b="1" dirty="0">
              <a:latin typeface="Arial" pitchFamily="34" charset="0"/>
              <a:cs typeface="Arial" pitchFamily="34" charset="0"/>
            </a:endParaRPr>
          </a:p>
          <a:p>
            <a:pPr marL="214313" indent="-214313" algn="ctr">
              <a:defRPr/>
            </a:pPr>
            <a:r>
              <a:rPr lang="en-US" sz="2800" b="1" dirty="0">
                <a:latin typeface="Arial" pitchFamily="34" charset="0"/>
                <a:cs typeface="Arial" pitchFamily="34" charset="0"/>
              </a:rPr>
              <a:t>2x in N.T.</a:t>
            </a:r>
          </a:p>
          <a:p>
            <a:pPr marL="214313" indent="-214313" algn="ctr">
              <a:defRPr/>
            </a:pPr>
            <a:endParaRPr lang="en-US" sz="2800" b="1" dirty="0">
              <a:latin typeface="Arial" pitchFamily="34" charset="0"/>
              <a:cs typeface="Arial" pitchFamily="34" charset="0"/>
            </a:endParaRPr>
          </a:p>
          <a:p>
            <a:pPr marL="214313" indent="-214313" algn="ctr">
              <a:defRPr/>
            </a:pPr>
            <a:r>
              <a:rPr lang="en-US" sz="2800" b="1" dirty="0">
                <a:latin typeface="Arial" pitchFamily="34" charset="0"/>
                <a:cs typeface="Arial" pitchFamily="34" charset="0"/>
              </a:rPr>
              <a:t>To gaze at with wonder, astonishment or amazement as if to look at something strange</a:t>
            </a:r>
          </a:p>
        </p:txBody>
      </p:sp>
      <p:sp>
        <p:nvSpPr>
          <p:cNvPr id="5" name="TextBox 4">
            <a:extLst>
              <a:ext uri="{FF2B5EF4-FFF2-40B4-BE49-F238E27FC236}">
                <a16:creationId xmlns:a16="http://schemas.microsoft.com/office/drawing/2014/main" id="{141D4C07-225D-661A-CAFB-5E45677D07A0}"/>
              </a:ext>
            </a:extLst>
          </p:cNvPr>
          <p:cNvSpPr txBox="1"/>
          <p:nvPr/>
        </p:nvSpPr>
        <p:spPr>
          <a:xfrm>
            <a:off x="0" y="624172"/>
            <a:ext cx="12192000"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17:6</a:t>
            </a:r>
          </a:p>
          <a:p>
            <a:pPr algn="just"/>
            <a:r>
              <a:rPr lang="en-US" sz="2800" b="1" baseline="30000" dirty="0">
                <a:solidFill>
                  <a:srgbClr val="C00000"/>
                </a:solidFill>
                <a:latin typeface="Arial" panose="020B0604020202020204" pitchFamily="34" charset="0"/>
                <a:cs typeface="Arial" panose="020B0604020202020204" pitchFamily="34" charset="0"/>
              </a:rPr>
              <a:t>6</a:t>
            </a:r>
            <a:r>
              <a:rPr lang="en-US" sz="2800" b="1"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saw the woman drunken with the blood of the saints, and with the blood of the martyrs of Jesus: and when I saw her, I wondered with great </a:t>
            </a:r>
            <a:r>
              <a:rPr lang="en-US" sz="2800" b="1" i="1" u="sng" dirty="0">
                <a:solidFill>
                  <a:srgbClr val="C00000"/>
                </a:solidFill>
                <a:latin typeface="Arial" panose="020B0604020202020204" pitchFamily="34" charset="0"/>
                <a:cs typeface="Arial" panose="020B0604020202020204" pitchFamily="34" charset="0"/>
              </a:rPr>
              <a:t>admiration</a:t>
            </a:r>
            <a:r>
              <a:rPr lang="en-US" sz="2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5383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395717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46</a:t>
            </a:fld>
            <a:endParaRPr lang="en-US"/>
          </a:p>
        </p:txBody>
      </p:sp>
    </p:spTree>
    <p:extLst>
      <p:ext uri="{BB962C8B-B14F-4D97-AF65-F5344CB8AC3E}">
        <p14:creationId xmlns:p14="http://schemas.microsoft.com/office/powerpoint/2010/main" val="14657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&gt; &gt; Revelation 18:3-5 &lt; &lt;</a:t>
            </a:r>
          </a:p>
        </p:txBody>
      </p:sp>
      <p:sp>
        <p:nvSpPr>
          <p:cNvPr id="4" name="TextBox 3">
            <a:extLst>
              <a:ext uri="{FF2B5EF4-FFF2-40B4-BE49-F238E27FC236}">
                <a16:creationId xmlns:a16="http://schemas.microsoft.com/office/drawing/2014/main" id="{69915B76-066B-1BF1-0D97-8AE202FCB201}"/>
              </a:ext>
            </a:extLst>
          </p:cNvPr>
          <p:cNvSpPr txBox="1"/>
          <p:nvPr/>
        </p:nvSpPr>
        <p:spPr>
          <a:xfrm>
            <a:off x="1776394" y="792406"/>
            <a:ext cx="8556978" cy="5693866"/>
          </a:xfrm>
          <a:prstGeom prst="rect">
            <a:avLst/>
          </a:prstGeom>
          <a:solidFill>
            <a:srgbClr val="FFFF00"/>
          </a:solidFill>
          <a:ln>
            <a:solidFill>
              <a:schemeClr val="tx1"/>
            </a:solidFill>
            <a:prstDash val="lgDash"/>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all nations have drunk of the wine of the wrath of her fornication, and the kings of the earth have committed fornication with her, and the merchants of the earth are waxed rich through the abundance of her delicacies.</a:t>
            </a:r>
          </a:p>
          <a:p>
            <a:pPr algn="just"/>
            <a:endParaRPr lang="en-US" sz="2800" b="1" i="1" dirty="0">
              <a:solidFill>
                <a:srgbClr val="00132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heard another voice from heaven, saying, Come out of her, my people, that ye be not partakers of her sins, and that ye receive not of her plagues.</a:t>
            </a:r>
          </a:p>
          <a:p>
            <a:pPr algn="just"/>
            <a:endParaRPr lang="en-US" sz="2800" b="1" i="1" dirty="0">
              <a:solidFill>
                <a:srgbClr val="00132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her sins have reached unto heaven, and God hath remembered her iniquities.</a:t>
            </a:r>
          </a:p>
        </p:txBody>
      </p:sp>
    </p:spTree>
    <p:extLst>
      <p:ext uri="{BB962C8B-B14F-4D97-AF65-F5344CB8AC3E}">
        <p14:creationId xmlns:p14="http://schemas.microsoft.com/office/powerpoint/2010/main" val="31274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17:1-5</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2D6AF72-7CF3-9CF6-837D-5F94E713860D}"/>
              </a:ext>
            </a:extLst>
          </p:cNvPr>
          <p:cNvSpPr txBox="1"/>
          <p:nvPr/>
        </p:nvSpPr>
        <p:spPr>
          <a:xfrm>
            <a:off x="0" y="625009"/>
            <a:ext cx="12191999" cy="4893647"/>
          </a:xfrm>
          <a:prstGeom prst="rect">
            <a:avLst/>
          </a:prstGeom>
          <a:solidFill>
            <a:srgbClr val="FFFF00"/>
          </a:solidFill>
          <a:ln>
            <a:solidFill>
              <a:schemeClr val="tx1"/>
            </a:solidFill>
          </a:ln>
        </p:spPr>
        <p:txBody>
          <a:bodyPr wrap="square">
            <a:spAutoFit/>
          </a:bodyPr>
          <a:lstStyle/>
          <a:p>
            <a:pPr algn="just"/>
            <a:r>
              <a:rPr lang="en-US" sz="2400" b="1" baseline="30000" dirty="0">
                <a:solidFill>
                  <a:srgbClr val="C00000"/>
                </a:solidFill>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there came one of the seven angels which had the seven vials, and talked with me, saying unto me, Come hither; I will shew unto thee the judgment of the great </a:t>
            </a:r>
            <a:r>
              <a:rPr lang="en-US" sz="2400" b="1" i="1" u="sng" dirty="0">
                <a:solidFill>
                  <a:srgbClr val="C00000"/>
                </a:solidFill>
                <a:latin typeface="Arial" panose="020B0604020202020204" pitchFamily="34" charset="0"/>
                <a:cs typeface="Arial" panose="020B0604020202020204" pitchFamily="34" charset="0"/>
              </a:rPr>
              <a:t>harlot</a:t>
            </a:r>
            <a:r>
              <a:rPr lang="en-US" sz="2400" b="1" i="1" dirty="0">
                <a:latin typeface="Arial" panose="020B0604020202020204" pitchFamily="34" charset="0"/>
                <a:cs typeface="Arial" panose="020B0604020202020204" pitchFamily="34" charset="0"/>
              </a:rPr>
              <a:t> that sits upon many waters:</a:t>
            </a:r>
          </a:p>
          <a:p>
            <a:pPr algn="just"/>
            <a:r>
              <a:rPr lang="en-US" sz="2400" b="1" baseline="30000" dirty="0">
                <a:solidFill>
                  <a:srgbClr val="C00000"/>
                </a:solidFill>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With whom the kings of the earth have committed fornication, and the inhabitants of the earth have been made drunk with the wine of her fornication.</a:t>
            </a:r>
            <a:endParaRPr lang="en-US" altLang="en-US" sz="2400" b="1" i="1" dirty="0">
              <a:latin typeface="Arial" panose="020B0604020202020204" pitchFamily="34" charset="0"/>
              <a:ea typeface="Calibri" pitchFamily="34" charset="0"/>
              <a:cs typeface="Arial" panose="020B0604020202020204" pitchFamily="34" charset="0"/>
            </a:endParaRPr>
          </a:p>
          <a:p>
            <a:pPr algn="just"/>
            <a:r>
              <a:rPr lang="en-US" sz="2400" b="1" baseline="30000" dirty="0">
                <a:solidFill>
                  <a:srgbClr val="C00000"/>
                </a:solidFill>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So he carried me away in the spirit into the wilderness: and I saw a woman sit upon a scarlet-colored beast, full of names of blasphemy, having seven heads and ten horns. </a:t>
            </a:r>
          </a:p>
          <a:p>
            <a:pPr algn="just"/>
            <a:r>
              <a:rPr lang="en-US" sz="2400" b="1" baseline="30000" dirty="0">
                <a:solidFill>
                  <a:srgbClr val="C00000"/>
                </a:solidFill>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the woman was arrayed in purple and scarlet color, and decked with gold and precious stones and pearls, having a golden cup in her hand full of </a:t>
            </a:r>
            <a:r>
              <a:rPr lang="en-US" sz="2400" b="1" i="1" u="sng" dirty="0">
                <a:solidFill>
                  <a:srgbClr val="C00000"/>
                </a:solidFill>
                <a:latin typeface="Arial" panose="020B0604020202020204" pitchFamily="34" charset="0"/>
                <a:cs typeface="Arial" panose="020B0604020202020204" pitchFamily="34" charset="0"/>
              </a:rPr>
              <a:t>abominations</a:t>
            </a:r>
            <a:r>
              <a:rPr lang="en-US" sz="2400" b="1" i="1" dirty="0">
                <a:latin typeface="Arial" panose="020B0604020202020204" pitchFamily="34" charset="0"/>
                <a:cs typeface="Arial" panose="020B0604020202020204" pitchFamily="34" charset="0"/>
              </a:rPr>
              <a:t> and </a:t>
            </a:r>
            <a:r>
              <a:rPr lang="en-US" sz="2400" b="1" i="1" u="sng" dirty="0">
                <a:solidFill>
                  <a:srgbClr val="C00000"/>
                </a:solidFill>
                <a:latin typeface="Arial" panose="020B0604020202020204" pitchFamily="34" charset="0"/>
                <a:cs typeface="Arial" panose="020B0604020202020204" pitchFamily="34" charset="0"/>
              </a:rPr>
              <a:t>filthiness</a:t>
            </a:r>
            <a:r>
              <a:rPr lang="en-US" sz="2400" b="1" i="1" dirty="0">
                <a:latin typeface="Arial" panose="020B0604020202020204" pitchFamily="34" charset="0"/>
                <a:cs typeface="Arial" panose="020B0604020202020204" pitchFamily="34" charset="0"/>
              </a:rPr>
              <a:t> of her fornication: </a:t>
            </a:r>
          </a:p>
          <a:p>
            <a:pPr algn="just"/>
            <a:r>
              <a:rPr lang="en-US" sz="2400" b="1" baseline="30000" dirty="0">
                <a:solidFill>
                  <a:srgbClr val="C00000"/>
                </a:solidFill>
                <a:latin typeface="Arial" panose="020B0604020202020204" pitchFamily="34" charset="0"/>
                <a:cs typeface="Arial" panose="020B0604020202020204" pitchFamily="34" charset="0"/>
              </a:rPr>
              <a:t>5</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upon her forehead was a name written, MYSTERY, BABYLON THE GREAT, THE MOTHER OF HARLOTS AND ABOMINATIONS OF THE EARTH.</a:t>
            </a:r>
          </a:p>
        </p:txBody>
      </p:sp>
      <p:sp>
        <p:nvSpPr>
          <p:cNvPr id="5" name="TextBox 4">
            <a:extLst>
              <a:ext uri="{FF2B5EF4-FFF2-40B4-BE49-F238E27FC236}">
                <a16:creationId xmlns:a16="http://schemas.microsoft.com/office/drawing/2014/main" id="{A391CAF3-5BC3-A5E7-248D-626ACB6E10F9}"/>
              </a:ext>
            </a:extLst>
          </p:cNvPr>
          <p:cNvSpPr txBox="1"/>
          <p:nvPr/>
        </p:nvSpPr>
        <p:spPr>
          <a:xfrm>
            <a:off x="2673427" y="5858685"/>
            <a:ext cx="6762912" cy="523220"/>
          </a:xfrm>
          <a:prstGeom prst="rect">
            <a:avLst/>
          </a:prstGeom>
          <a:noFill/>
        </p:spPr>
        <p:txBody>
          <a:bodyPr wrap="square" rtlCol="0">
            <a:spAutoFit/>
          </a:bodyPr>
          <a:lstStyle/>
          <a:p>
            <a:pPr>
              <a:buClr>
                <a:schemeClr val="tx1"/>
              </a:buClr>
            </a:pPr>
            <a:r>
              <a:rPr lang="en-US" sz="2800" b="1" dirty="0">
                <a:latin typeface="Arial" panose="020B0604020202020204" pitchFamily="34" charset="0"/>
                <a:cs typeface="Arial" panose="020B0604020202020204" pitchFamily="34" charset="0"/>
              </a:rPr>
              <a:t>Judgment of villain(s) has taken place!</a:t>
            </a:r>
          </a:p>
        </p:txBody>
      </p:sp>
    </p:spTree>
    <p:extLst>
      <p:ext uri="{BB962C8B-B14F-4D97-AF65-F5344CB8AC3E}">
        <p14:creationId xmlns:p14="http://schemas.microsoft.com/office/powerpoint/2010/main" val="39015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88C674-E22A-AC11-B247-A4057E0BED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 b="-122"/>
          <a:stretch/>
        </p:blipFill>
        <p:spPr>
          <a:xfrm>
            <a:off x="-1" y="-20548"/>
            <a:ext cx="12192001" cy="6878548"/>
          </a:xfrm>
          <a:prstGeom prst="rect">
            <a:avLst/>
          </a:prstGeom>
        </p:spPr>
      </p:pic>
      <p:sp>
        <p:nvSpPr>
          <p:cNvPr id="2" name="Slide Number Placeholder 1">
            <a:extLst>
              <a:ext uri="{FF2B5EF4-FFF2-40B4-BE49-F238E27FC236}">
                <a16:creationId xmlns:a16="http://schemas.microsoft.com/office/drawing/2014/main" id="{B96F9BBE-A850-65DF-9C9D-E7262365C4F1}"/>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5" name="Arrow: Down 4">
            <a:extLst>
              <a:ext uri="{FF2B5EF4-FFF2-40B4-BE49-F238E27FC236}">
                <a16:creationId xmlns:a16="http://schemas.microsoft.com/office/drawing/2014/main" id="{4CEBF4EE-0227-7F0C-634F-0FBCF588F293}"/>
              </a:ext>
            </a:extLst>
          </p:cNvPr>
          <p:cNvSpPr/>
          <p:nvPr/>
        </p:nvSpPr>
        <p:spPr>
          <a:xfrm rot="7824853">
            <a:off x="11075366" y="5022056"/>
            <a:ext cx="484632" cy="1884009"/>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40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  Outline</a:t>
            </a:r>
          </a:p>
        </p:txBody>
      </p:sp>
      <p:sp>
        <p:nvSpPr>
          <p:cNvPr id="11" name="Rectangle 10">
            <a:extLst>
              <a:ext uri="{FF2B5EF4-FFF2-40B4-BE49-F238E27FC236}">
                <a16:creationId xmlns:a16="http://schemas.microsoft.com/office/drawing/2014/main" id="{D172A4C7-A1E6-CB30-DBB7-348BDA19A241}"/>
              </a:ext>
            </a:extLst>
          </p:cNvPr>
          <p:cNvSpPr/>
          <p:nvPr/>
        </p:nvSpPr>
        <p:spPr>
          <a:xfrm>
            <a:off x="2409809" y="1570844"/>
            <a:ext cx="7290148"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E05139-EED5-90AF-27AC-723EFA5DCD9A}"/>
              </a:ext>
            </a:extLst>
          </p:cNvPr>
          <p:cNvSpPr txBox="1"/>
          <p:nvPr/>
        </p:nvSpPr>
        <p:spPr>
          <a:xfrm>
            <a:off x="1513076" y="607370"/>
            <a:ext cx="9083615" cy="6124754"/>
          </a:xfrm>
          <a:prstGeom prst="rect">
            <a:avLst/>
          </a:prstGeom>
          <a:noFill/>
          <a:ln>
            <a:noFill/>
          </a:ln>
        </p:spPr>
        <p:txBody>
          <a:bodyPr wrap="square" rtlCol="0">
            <a:spAutoFit/>
          </a:bodyPr>
          <a:lstStyle/>
          <a:p>
            <a:pPr algn="ctr">
              <a:buClr>
                <a:schemeClr val="tx1"/>
              </a:buClr>
            </a:pPr>
            <a:r>
              <a:rPr lang="en-US" sz="3200" b="1" dirty="0">
                <a:latin typeface="Arial" panose="020B0604020202020204" pitchFamily="34" charset="0"/>
                <a:cs typeface="Arial" panose="020B0604020202020204" pitchFamily="34" charset="0"/>
              </a:rPr>
              <a:t>God’s View of Non-repentant Sinner</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Kings of the Earth</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“Bottomless Pit”  (Abyss)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Nicknames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10 Kings</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7 Kings + 1</a:t>
            </a:r>
          </a:p>
          <a:p>
            <a:pPr algn="ctr">
              <a:buClr>
                <a:schemeClr val="tx1"/>
              </a:buClr>
            </a:pPr>
            <a:endParaRPr lang="en-US" sz="2800" b="1" dirty="0">
              <a:latin typeface="Arial" panose="020B0604020202020204" pitchFamily="34" charset="0"/>
              <a:cs typeface="Arial" panose="020B0604020202020204" pitchFamily="34" charset="0"/>
            </a:endParaRPr>
          </a:p>
          <a:p>
            <a:pPr algn="ctr">
              <a:buClr>
                <a:schemeClr val="tx1"/>
              </a:buClr>
            </a:pPr>
            <a:r>
              <a:rPr lang="en-US" sz="3200" b="1" dirty="0">
                <a:latin typeface="Arial" panose="020B0604020202020204" pitchFamily="34" charset="0"/>
                <a:cs typeface="Arial" panose="020B0604020202020204" pitchFamily="34" charset="0"/>
              </a:rPr>
              <a:t>Who Is The “Harlot”</a:t>
            </a:r>
          </a:p>
        </p:txBody>
      </p:sp>
    </p:spTree>
    <p:extLst>
      <p:ext uri="{BB962C8B-B14F-4D97-AF65-F5344CB8AC3E}">
        <p14:creationId xmlns:p14="http://schemas.microsoft.com/office/powerpoint/2010/main" val="226839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17:1-2</a:t>
            </a:r>
          </a:p>
        </p:txBody>
      </p:sp>
      <p:sp>
        <p:nvSpPr>
          <p:cNvPr id="4" name="TextBox 3">
            <a:extLst>
              <a:ext uri="{FF2B5EF4-FFF2-40B4-BE49-F238E27FC236}">
                <a16:creationId xmlns:a16="http://schemas.microsoft.com/office/drawing/2014/main" id="{8C823D74-6E80-B41F-6326-D458C50D5A5E}"/>
              </a:ext>
            </a:extLst>
          </p:cNvPr>
          <p:cNvSpPr txBox="1"/>
          <p:nvPr/>
        </p:nvSpPr>
        <p:spPr>
          <a:xfrm>
            <a:off x="0" y="629778"/>
            <a:ext cx="12198946" cy="2677656"/>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came one of the seven angels which had the seven vials, and talked with me, saying unto me, Come hither; </a:t>
            </a:r>
            <a:r>
              <a:rPr lang="en-US" sz="2800" b="1" i="1" u="sng" dirty="0">
                <a:latin typeface="Arial" panose="020B0604020202020204" pitchFamily="34" charset="0"/>
                <a:cs typeface="Arial" panose="020B0604020202020204" pitchFamily="34" charset="0"/>
              </a:rPr>
              <a:t>I will shew unto thee the judgment of the great harlot that sits upon many waters</a:t>
            </a:r>
            <a:r>
              <a:rPr lang="en-US" sz="2800" b="1" i="1" dirty="0">
                <a:latin typeface="Arial" panose="020B0604020202020204" pitchFamily="34" charset="0"/>
                <a:cs typeface="Arial" panose="020B0604020202020204" pitchFamily="34" charset="0"/>
              </a:rPr>
              <a:t>:</a:t>
            </a:r>
          </a:p>
          <a:p>
            <a:pPr algn="just"/>
            <a:r>
              <a:rPr lang="en-US" sz="2800" b="1" baseline="30000" dirty="0">
                <a:solidFill>
                  <a:srgbClr val="C00000"/>
                </a:solidFill>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With whom the </a:t>
            </a:r>
            <a:r>
              <a:rPr lang="en-US" sz="2800" b="1" i="1" u="sng" dirty="0">
                <a:solidFill>
                  <a:srgbClr val="C00000"/>
                </a:solidFill>
                <a:latin typeface="Arial" panose="020B0604020202020204" pitchFamily="34" charset="0"/>
                <a:cs typeface="Arial" panose="020B0604020202020204" pitchFamily="34" charset="0"/>
              </a:rPr>
              <a:t>kings of the earth</a:t>
            </a:r>
            <a:r>
              <a:rPr lang="en-US" sz="2800" b="1" i="1"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have committed fornication, and the inhabitants of the earth have been made drunk with the wine of her fornication.</a:t>
            </a:r>
            <a:endParaRPr lang="en-US" altLang="en-US" sz="2800" b="1" i="1" dirty="0">
              <a:latin typeface="Arial" panose="020B0604020202020204" pitchFamily="34" charset="0"/>
              <a:ea typeface="Calibri" pitchFamily="34" charset="0"/>
              <a:cs typeface="Arial" panose="020B0604020202020204" pitchFamily="34" charset="0"/>
            </a:endParaRPr>
          </a:p>
        </p:txBody>
      </p:sp>
      <p:sp>
        <p:nvSpPr>
          <p:cNvPr id="5" name="TextBox 4">
            <a:extLst>
              <a:ext uri="{FF2B5EF4-FFF2-40B4-BE49-F238E27FC236}">
                <a16:creationId xmlns:a16="http://schemas.microsoft.com/office/drawing/2014/main" id="{A3C346DC-C9D3-91A0-A52D-96DD7D9B7AF6}"/>
              </a:ext>
            </a:extLst>
          </p:cNvPr>
          <p:cNvSpPr txBox="1"/>
          <p:nvPr/>
        </p:nvSpPr>
        <p:spPr>
          <a:xfrm>
            <a:off x="2225365" y="3313919"/>
            <a:ext cx="7659036" cy="3539430"/>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2800" b="1" dirty="0">
                <a:latin typeface="Arial" panose="020B0604020202020204" pitchFamily="34" charset="0"/>
                <a:cs typeface="Arial" panose="020B0604020202020204" pitchFamily="34" charset="0"/>
              </a:rPr>
              <a:t>Armageddon is complete</a:t>
            </a:r>
          </a:p>
          <a:p>
            <a:pPr marL="914400" lvl="1" indent="-457200">
              <a:buClr>
                <a:schemeClr val="tx1"/>
              </a:buClr>
              <a:buFont typeface="Courier New" panose="02070309020205020404" pitchFamily="49" charset="0"/>
              <a:buChar char="o"/>
            </a:pPr>
            <a:r>
              <a:rPr lang="en-US" sz="2800" b="1" dirty="0">
                <a:latin typeface="Arial" panose="020B0604020202020204" pitchFamily="34" charset="0"/>
                <a:cs typeface="Arial" panose="020B0604020202020204" pitchFamily="34" charset="0"/>
              </a:rPr>
              <a:t>God settled his differences with villain</a:t>
            </a:r>
          </a:p>
          <a:p>
            <a:pPr marL="457200" indent="-457200">
              <a:buClr>
                <a:schemeClr val="tx1"/>
              </a:buCl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800" b="1" dirty="0">
                <a:latin typeface="Arial" panose="020B0604020202020204" pitchFamily="34" charset="0"/>
                <a:cs typeface="Arial" panose="020B0604020202020204" pitchFamily="34" charset="0"/>
              </a:rPr>
              <a:t>Description of “kings of earth”</a:t>
            </a:r>
          </a:p>
          <a:p>
            <a:pPr marL="457200" indent="-457200">
              <a:buClr>
                <a:schemeClr val="tx1"/>
              </a:buCl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altLang="en-US" sz="2800" b="1" dirty="0">
                <a:latin typeface="Arial" pitchFamily="34" charset="0"/>
                <a:cs typeface="Arial" pitchFamily="34" charset="0"/>
              </a:rPr>
              <a:t>No proof kings of the earth killed Saints </a:t>
            </a:r>
          </a:p>
          <a:p>
            <a:pPr marL="457200" indent="-457200">
              <a:buClr>
                <a:schemeClr val="tx1"/>
              </a:buClr>
              <a:buFont typeface="Arial" panose="020B0604020202020204" pitchFamily="34" charset="0"/>
              <a:buChar char="•"/>
            </a:pPr>
            <a:endParaRPr lang="en-US" sz="2800" b="1" dirty="0">
              <a:latin typeface="Arial" pitchFamily="34" charset="0"/>
              <a:cs typeface="Arial" pitchFamily="34" charset="0"/>
            </a:endParaRPr>
          </a:p>
          <a:p>
            <a:pPr marL="457200" indent="-457200">
              <a:buClr>
                <a:schemeClr val="tx1"/>
              </a:buClr>
              <a:buFont typeface="Arial" panose="020B0604020202020204" pitchFamily="34" charset="0"/>
              <a:buChar char="•"/>
            </a:pPr>
            <a:r>
              <a:rPr lang="en-US" sz="2800" b="1" dirty="0">
                <a:latin typeface="Arial" pitchFamily="34" charset="0"/>
                <a:cs typeface="Arial" pitchFamily="34" charset="0"/>
              </a:rPr>
              <a:t>Why blame the kings of the earth? </a:t>
            </a:r>
          </a:p>
        </p:txBody>
      </p:sp>
    </p:spTree>
    <p:extLst>
      <p:ext uri="{BB962C8B-B14F-4D97-AF65-F5344CB8AC3E}">
        <p14:creationId xmlns:p14="http://schemas.microsoft.com/office/powerpoint/2010/main" val="32838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2 John 1:10-11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0B7731-BAF2-5B00-10E5-BDE91B1F7229}"/>
              </a:ext>
            </a:extLst>
          </p:cNvPr>
          <p:cNvSpPr txBox="1"/>
          <p:nvPr/>
        </p:nvSpPr>
        <p:spPr>
          <a:xfrm>
            <a:off x="-12700" y="626854"/>
            <a:ext cx="12198946"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10 </a:t>
            </a:r>
            <a:r>
              <a:rPr lang="en-US" altLang="en-US" sz="2800" b="1" i="1" dirty="0">
                <a:latin typeface="Arial" panose="020B0604020202020204" pitchFamily="34" charset="0"/>
                <a:ea typeface="Calibri" pitchFamily="34" charset="0"/>
                <a:cs typeface="Arial" panose="020B0604020202020204" pitchFamily="34" charset="0"/>
              </a:rPr>
              <a:t>If there come any unto you, and bring not this doctrine, receive him not into your house, neither bid him </a:t>
            </a:r>
            <a:r>
              <a:rPr lang="en-US" altLang="en-US" sz="2800" b="1" i="1" dirty="0">
                <a:solidFill>
                  <a:srgbClr val="C00000"/>
                </a:solidFill>
                <a:latin typeface="Arial" panose="020B0604020202020204" pitchFamily="34" charset="0"/>
                <a:ea typeface="Calibri" pitchFamily="34" charset="0"/>
                <a:cs typeface="Arial" panose="020B0604020202020204" pitchFamily="34" charset="0"/>
              </a:rPr>
              <a:t>God speed</a:t>
            </a:r>
            <a:r>
              <a:rPr lang="en-US" altLang="en-US" sz="2800" b="1" i="1" dirty="0">
                <a:latin typeface="Arial" panose="020B0604020202020204" pitchFamily="34" charset="0"/>
                <a:ea typeface="Calibri" pitchFamily="34" charset="0"/>
                <a:cs typeface="Arial" panose="020B0604020202020204" pitchFamily="34" charset="0"/>
              </a:rPr>
              <a:t>.</a:t>
            </a:r>
          </a:p>
          <a:p>
            <a:pPr algn="just"/>
            <a:r>
              <a:rPr lang="en-US" sz="2800" b="1" baseline="30000" dirty="0">
                <a:solidFill>
                  <a:srgbClr val="C00000"/>
                </a:solidFill>
                <a:latin typeface="Arial" panose="020B0604020202020204" pitchFamily="34" charset="0"/>
                <a:cs typeface="Arial" panose="020B0604020202020204" pitchFamily="34" charset="0"/>
              </a:rPr>
              <a:t>11 </a:t>
            </a:r>
            <a:r>
              <a:rPr lang="en-US" altLang="en-US" sz="2800" b="1" i="1" dirty="0">
                <a:latin typeface="Arial" panose="020B0604020202020204" pitchFamily="34" charset="0"/>
                <a:ea typeface="Calibri" pitchFamily="34" charset="0"/>
                <a:cs typeface="Arial" panose="020B0604020202020204" pitchFamily="34" charset="0"/>
              </a:rPr>
              <a:t>For he that bids him God speed is partaker of his evil deeds.</a:t>
            </a:r>
          </a:p>
        </p:txBody>
      </p:sp>
      <p:sp>
        <p:nvSpPr>
          <p:cNvPr id="5" name="TextBox 4">
            <a:extLst>
              <a:ext uri="{FF2B5EF4-FFF2-40B4-BE49-F238E27FC236}">
                <a16:creationId xmlns:a16="http://schemas.microsoft.com/office/drawing/2014/main" id="{B8E9DA32-2C83-EDAE-D489-A6D55C1AB479}"/>
              </a:ext>
            </a:extLst>
          </p:cNvPr>
          <p:cNvSpPr txBox="1"/>
          <p:nvPr/>
        </p:nvSpPr>
        <p:spPr>
          <a:xfrm>
            <a:off x="834368" y="2008899"/>
            <a:ext cx="10441031" cy="4493538"/>
          </a:xfrm>
          <a:prstGeom prst="rect">
            <a:avLst/>
          </a:prstGeom>
          <a:noFill/>
        </p:spPr>
        <p:txBody>
          <a:bodyPr wrap="square" rtlCol="0">
            <a:spAutoFit/>
          </a:bodyPr>
          <a:lstStyle/>
          <a:p>
            <a:pPr algn="ctr"/>
            <a:r>
              <a:rPr lang="el-GR" sz="2600" b="1" dirty="0">
                <a:solidFill>
                  <a:srgbClr val="C00000"/>
                </a:solidFill>
                <a:latin typeface="Arial" panose="020B0604020202020204" pitchFamily="34" charset="0"/>
                <a:cs typeface="Arial" panose="020B0604020202020204" pitchFamily="34" charset="0"/>
              </a:rPr>
              <a:t>χαίρειν</a:t>
            </a:r>
            <a:r>
              <a:rPr lang="el-GR"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chairein</a:t>
            </a:r>
            <a:r>
              <a:rPr lang="en-US" sz="2600" b="1" dirty="0">
                <a:latin typeface="Arial" panose="020B0604020202020204" pitchFamily="34" charset="0"/>
                <a:cs typeface="Arial" panose="020B0604020202020204" pitchFamily="34" charset="0"/>
              </a:rPr>
              <a:t>) - Ref #5463</a:t>
            </a:r>
            <a:r>
              <a:rPr lang="en-US" sz="2600" b="1" baseline="30000" dirty="0">
                <a:latin typeface="Arial" panose="020B0604020202020204" pitchFamily="34" charset="0"/>
                <a:cs typeface="Arial" panose="020B0604020202020204" pitchFamily="34" charset="0"/>
              </a:rPr>
              <a:t> </a:t>
            </a:r>
            <a:r>
              <a:rPr lang="en-US" sz="2600" b="1" baseline="30000" dirty="0">
                <a:solidFill>
                  <a:srgbClr val="C00000"/>
                </a:solidFill>
                <a:latin typeface="Arial" panose="020B0604020202020204" pitchFamily="34" charset="0"/>
                <a:cs typeface="Arial" panose="020B0604020202020204" pitchFamily="34" charset="0"/>
              </a:rPr>
              <a:t>1</a:t>
            </a:r>
            <a:endParaRPr lang="en-US" sz="2600" b="1" dirty="0">
              <a:solidFill>
                <a:srgbClr val="C00000"/>
              </a:solidFill>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7x in N.T.</a:t>
            </a:r>
          </a:p>
          <a:p>
            <a:pPr marL="457200" indent="-457200">
              <a:buClr>
                <a:schemeClr val="tx1"/>
              </a:buClr>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“God speed”  (2 translations only – KJV, Douay-Rhimes Bible)</a:t>
            </a:r>
          </a:p>
          <a:p>
            <a:pPr marL="914400" lvl="1" indent="-457200">
              <a:buClr>
                <a:schemeClr val="tx1"/>
              </a:buClr>
              <a:buFont typeface="Courier New" panose="02070309020205020404" pitchFamily="49" charset="0"/>
              <a:buChar char="o"/>
            </a:pPr>
            <a:r>
              <a:rPr lang="en-US" sz="2600" b="1" dirty="0">
                <a:latin typeface="Arial" panose="020B0604020202020204" pitchFamily="34" charset="0"/>
                <a:cs typeface="Arial" panose="020B0604020202020204" pitchFamily="34" charset="0"/>
              </a:rPr>
              <a:t>Welcome into house</a:t>
            </a:r>
          </a:p>
          <a:p>
            <a:pPr marL="914400" lvl="1" indent="-457200">
              <a:buClr>
                <a:schemeClr val="tx1"/>
              </a:buClr>
              <a:buFont typeface="Courier New" panose="02070309020205020404" pitchFamily="49" charset="0"/>
              <a:buChar char="o"/>
            </a:pPr>
            <a:r>
              <a:rPr lang="en-US" sz="2600" b="1" dirty="0">
                <a:latin typeface="Arial" panose="020B0604020202020204" pitchFamily="34" charset="0"/>
                <a:cs typeface="Arial" panose="020B0604020202020204" pitchFamily="34" charset="0"/>
              </a:rPr>
              <a:t>Greet with joy, gladness, encouragement, cheer, rejoicing</a:t>
            </a:r>
          </a:p>
          <a:p>
            <a:pPr marL="457200" indent="-457200">
              <a:buClr>
                <a:schemeClr val="tx1"/>
              </a:buClr>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Held accountable for:</a:t>
            </a:r>
          </a:p>
          <a:p>
            <a:pPr marL="914400" lvl="1" indent="-457200">
              <a:buClr>
                <a:schemeClr val="tx1"/>
              </a:buClr>
              <a:buFont typeface="Courier New" panose="02070309020205020404" pitchFamily="49" charset="0"/>
              <a:buChar char="o"/>
            </a:pPr>
            <a:r>
              <a:rPr lang="en-US" sz="2600" b="1" dirty="0">
                <a:latin typeface="Arial" panose="020B0604020202020204" pitchFamily="34" charset="0"/>
                <a:cs typeface="Arial" panose="020B0604020202020204" pitchFamily="34" charset="0"/>
              </a:rPr>
              <a:t>Encouraging, enabling, facilitating evil?</a:t>
            </a:r>
          </a:p>
          <a:p>
            <a:pPr marL="457200" indent="-457200">
              <a:buClr>
                <a:schemeClr val="tx1"/>
              </a:buClr>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O.T. - Judged action                     N.T. - Judges attitude (heart)</a:t>
            </a:r>
          </a:p>
        </p:txBody>
      </p:sp>
      <p:sp>
        <p:nvSpPr>
          <p:cNvPr id="7" name="TextBox 6">
            <a:extLst>
              <a:ext uri="{FF2B5EF4-FFF2-40B4-BE49-F238E27FC236}">
                <a16:creationId xmlns:a16="http://schemas.microsoft.com/office/drawing/2014/main" id="{984398B1-474A-E0CE-54AB-AF69E51CE995}"/>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000" b="1" baseline="30000" dirty="0">
                <a:solidFill>
                  <a:srgbClr val="C00000"/>
                </a:solidFill>
                <a:latin typeface="Arial" panose="020B0604020202020204" pitchFamily="34" charset="0"/>
                <a:cs typeface="Arial" panose="020B0604020202020204" pitchFamily="34" charset="0"/>
              </a:rPr>
              <a:t>1</a:t>
            </a:r>
            <a:r>
              <a:rPr lang="en-US" altLang="en-US" sz="16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AB6F71-3A46-91F7-D102-5D319AADB41D}"/>
              </a:ext>
            </a:extLst>
          </p:cNvPr>
          <p:cNvSpPr>
            <a:spLocks noChangeArrowheads="1"/>
          </p:cNvSpPr>
          <p:nvPr/>
        </p:nvSpPr>
        <p:spPr bwMode="auto">
          <a:xfrm>
            <a:off x="-8178" y="6456913"/>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25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fade">
                                      <p:cBhvr>
                                        <p:cTn id="3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6779</TotalTime>
  <Words>5432</Words>
  <Application>Microsoft Office PowerPoint</Application>
  <PresentationFormat>Widescreen</PresentationFormat>
  <Paragraphs>882</Paragraphs>
  <Slides>47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Rounded MT Bold</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1596</cp:revision>
  <dcterms:created xsi:type="dcterms:W3CDTF">2017-05-11T18:36:00Z</dcterms:created>
  <dcterms:modified xsi:type="dcterms:W3CDTF">2024-05-17T18:44:01Z</dcterms:modified>
</cp:coreProperties>
</file>